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7" r:id="rId2"/>
    <p:sldId id="258" r:id="rId3"/>
    <p:sldId id="306" r:id="rId4"/>
    <p:sldId id="298" r:id="rId5"/>
    <p:sldId id="273" r:id="rId6"/>
    <p:sldId id="288" r:id="rId7"/>
    <p:sldId id="305" r:id="rId8"/>
    <p:sldId id="268" r:id="rId9"/>
    <p:sldId id="302" r:id="rId10"/>
    <p:sldId id="269" r:id="rId11"/>
    <p:sldId id="303" r:id="rId12"/>
    <p:sldId id="304" r:id="rId13"/>
    <p:sldId id="278" r:id="rId14"/>
    <p:sldId id="279" r:id="rId15"/>
    <p:sldId id="297" r:id="rId16"/>
    <p:sldId id="272" r:id="rId17"/>
    <p:sldId id="257" r:id="rId18"/>
    <p:sldId id="285" r:id="rId19"/>
    <p:sldId id="287" r:id="rId20"/>
    <p:sldId id="266" r:id="rId21"/>
    <p:sldId id="301" r:id="rId22"/>
    <p:sldId id="300" r:id="rId23"/>
    <p:sldId id="270" r:id="rId24"/>
    <p:sldId id="294" r:id="rId25"/>
    <p:sldId id="28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395"/>
    <a:srgbClr val="5982DB"/>
    <a:srgbClr val="59DB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46" autoAdjust="0"/>
    <p:restoredTop sz="91536" autoAdjust="0"/>
  </p:normalViewPr>
  <p:slideViewPr>
    <p:cSldViewPr snapToGrid="0" showGuides="1">
      <p:cViewPr>
        <p:scale>
          <a:sx n="100" d="100"/>
          <a:sy n="100" d="100"/>
        </p:scale>
        <p:origin x="-1188" y="-468"/>
      </p:cViewPr>
      <p:guideLst>
        <p:guide orient="horz" pos="2137"/>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8EAEB-8ABA-45BD-8FA2-8AA898D8DC01}" type="datetimeFigureOut">
              <a:rPr lang="zh-CN" altLang="en-US" smtClean="0"/>
              <a:pPr/>
              <a:t>2018-11-22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D0E32-8495-4B94-B9EB-1688586AFFE9}" type="slidenum">
              <a:rPr lang="zh-CN" altLang="en-US" smtClean="0"/>
              <a:pPr/>
              <a:t>‹#›</a:t>
            </a:fld>
            <a:endParaRPr lang="zh-CN" altLang="en-US"/>
          </a:p>
        </p:txBody>
      </p:sp>
    </p:spTree>
    <p:extLst>
      <p:ext uri="{BB962C8B-B14F-4D97-AF65-F5344CB8AC3E}">
        <p14:creationId xmlns:p14="http://schemas.microsoft.com/office/powerpoint/2010/main" val="647350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1</a:t>
            </a:fld>
            <a:endParaRPr lang="zh-CN" altLang="en-US"/>
          </a:p>
        </p:txBody>
      </p:sp>
    </p:spTree>
    <p:extLst>
      <p:ext uri="{BB962C8B-B14F-4D97-AF65-F5344CB8AC3E}">
        <p14:creationId xmlns:p14="http://schemas.microsoft.com/office/powerpoint/2010/main" val="3367495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14</a:t>
            </a:fld>
            <a:endParaRPr lang="zh-CN" altLang="en-US"/>
          </a:p>
        </p:txBody>
      </p:sp>
    </p:spTree>
    <p:extLst>
      <p:ext uri="{BB962C8B-B14F-4D97-AF65-F5344CB8AC3E}">
        <p14:creationId xmlns:p14="http://schemas.microsoft.com/office/powerpoint/2010/main" val="1147700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15</a:t>
            </a:fld>
            <a:endParaRPr lang="zh-CN" altLang="en-US"/>
          </a:p>
        </p:txBody>
      </p:sp>
    </p:spTree>
    <p:extLst>
      <p:ext uri="{BB962C8B-B14F-4D97-AF65-F5344CB8AC3E}">
        <p14:creationId xmlns:p14="http://schemas.microsoft.com/office/powerpoint/2010/main" val="974101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16</a:t>
            </a:fld>
            <a:endParaRPr lang="zh-CN" altLang="en-US"/>
          </a:p>
        </p:txBody>
      </p:sp>
    </p:spTree>
    <p:extLst>
      <p:ext uri="{BB962C8B-B14F-4D97-AF65-F5344CB8AC3E}">
        <p14:creationId xmlns:p14="http://schemas.microsoft.com/office/powerpoint/2010/main" val="1870614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17</a:t>
            </a:fld>
            <a:endParaRPr lang="zh-CN" altLang="en-US"/>
          </a:p>
        </p:txBody>
      </p:sp>
    </p:spTree>
    <p:extLst>
      <p:ext uri="{BB962C8B-B14F-4D97-AF65-F5344CB8AC3E}">
        <p14:creationId xmlns:p14="http://schemas.microsoft.com/office/powerpoint/2010/main" val="82265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20</a:t>
            </a:fld>
            <a:endParaRPr lang="zh-CN" altLang="en-US"/>
          </a:p>
        </p:txBody>
      </p:sp>
    </p:spTree>
    <p:extLst>
      <p:ext uri="{BB962C8B-B14F-4D97-AF65-F5344CB8AC3E}">
        <p14:creationId xmlns:p14="http://schemas.microsoft.com/office/powerpoint/2010/main" val="670398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22</a:t>
            </a:fld>
            <a:endParaRPr lang="zh-CN" altLang="en-US"/>
          </a:p>
        </p:txBody>
      </p:sp>
    </p:spTree>
    <p:extLst>
      <p:ext uri="{BB962C8B-B14F-4D97-AF65-F5344CB8AC3E}">
        <p14:creationId xmlns:p14="http://schemas.microsoft.com/office/powerpoint/2010/main" val="336749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23</a:t>
            </a:fld>
            <a:endParaRPr lang="zh-CN" altLang="en-US"/>
          </a:p>
        </p:txBody>
      </p:sp>
    </p:spTree>
    <p:extLst>
      <p:ext uri="{BB962C8B-B14F-4D97-AF65-F5344CB8AC3E}">
        <p14:creationId xmlns:p14="http://schemas.microsoft.com/office/powerpoint/2010/main" val="974101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24</a:t>
            </a:fld>
            <a:endParaRPr lang="zh-CN" altLang="en-US"/>
          </a:p>
        </p:txBody>
      </p:sp>
    </p:spTree>
    <p:extLst>
      <p:ext uri="{BB962C8B-B14F-4D97-AF65-F5344CB8AC3E}">
        <p14:creationId xmlns:p14="http://schemas.microsoft.com/office/powerpoint/2010/main" val="974101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25</a:t>
            </a:fld>
            <a:endParaRPr lang="zh-CN" altLang="en-US"/>
          </a:p>
        </p:txBody>
      </p:sp>
    </p:spTree>
    <p:extLst>
      <p:ext uri="{BB962C8B-B14F-4D97-AF65-F5344CB8AC3E}">
        <p14:creationId xmlns:p14="http://schemas.microsoft.com/office/powerpoint/2010/main" val="3938559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2</a:t>
            </a:fld>
            <a:endParaRPr lang="zh-CN" altLang="en-US"/>
          </a:p>
        </p:txBody>
      </p:sp>
    </p:spTree>
    <p:extLst>
      <p:ext uri="{BB962C8B-B14F-4D97-AF65-F5344CB8AC3E}">
        <p14:creationId xmlns:p14="http://schemas.microsoft.com/office/powerpoint/2010/main" val="379068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3</a:t>
            </a:fld>
            <a:endParaRPr lang="zh-CN" altLang="en-US"/>
          </a:p>
        </p:txBody>
      </p:sp>
    </p:spTree>
    <p:extLst>
      <p:ext uri="{BB962C8B-B14F-4D97-AF65-F5344CB8AC3E}">
        <p14:creationId xmlns:p14="http://schemas.microsoft.com/office/powerpoint/2010/main" val="187061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4</a:t>
            </a:fld>
            <a:endParaRPr lang="zh-CN" altLang="en-US"/>
          </a:p>
        </p:txBody>
      </p:sp>
    </p:spTree>
    <p:extLst>
      <p:ext uri="{BB962C8B-B14F-4D97-AF65-F5344CB8AC3E}">
        <p14:creationId xmlns:p14="http://schemas.microsoft.com/office/powerpoint/2010/main" val="115158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5</a:t>
            </a:fld>
            <a:endParaRPr lang="zh-CN" altLang="en-US"/>
          </a:p>
        </p:txBody>
      </p:sp>
    </p:spTree>
    <p:extLst>
      <p:ext uri="{BB962C8B-B14F-4D97-AF65-F5344CB8AC3E}">
        <p14:creationId xmlns:p14="http://schemas.microsoft.com/office/powerpoint/2010/main" val="379969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6</a:t>
            </a:fld>
            <a:endParaRPr lang="zh-CN" altLang="en-US"/>
          </a:p>
        </p:txBody>
      </p:sp>
    </p:spTree>
    <p:extLst>
      <p:ext uri="{BB962C8B-B14F-4D97-AF65-F5344CB8AC3E}">
        <p14:creationId xmlns:p14="http://schemas.microsoft.com/office/powerpoint/2010/main" val="1870614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8</a:t>
            </a:fld>
            <a:endParaRPr lang="zh-CN" altLang="en-US"/>
          </a:p>
        </p:txBody>
      </p:sp>
    </p:spTree>
    <p:extLst>
      <p:ext uri="{BB962C8B-B14F-4D97-AF65-F5344CB8AC3E}">
        <p14:creationId xmlns:p14="http://schemas.microsoft.com/office/powerpoint/2010/main" val="2755328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10</a:t>
            </a:fld>
            <a:endParaRPr lang="zh-CN" altLang="en-US"/>
          </a:p>
        </p:txBody>
      </p:sp>
    </p:spTree>
    <p:extLst>
      <p:ext uri="{BB962C8B-B14F-4D97-AF65-F5344CB8AC3E}">
        <p14:creationId xmlns:p14="http://schemas.microsoft.com/office/powerpoint/2010/main" val="2776630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pPr/>
              <a:t>13</a:t>
            </a:fld>
            <a:endParaRPr lang="zh-CN" altLang="en-US"/>
          </a:p>
        </p:txBody>
      </p:sp>
    </p:spTree>
    <p:extLst>
      <p:ext uri="{BB962C8B-B14F-4D97-AF65-F5344CB8AC3E}">
        <p14:creationId xmlns:p14="http://schemas.microsoft.com/office/powerpoint/2010/main" val="591880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5AEDF2B-1547-4B58-B499-0846311A86E8}" type="datetimeFigureOut">
              <a:rPr lang="zh-CN" altLang="en-US" smtClean="0"/>
              <a:pPr/>
              <a:t>2018-11-22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8578C1-365E-4489-A62B-7F2C74A62BB6}" type="slidenum">
              <a:rPr lang="zh-CN" altLang="en-US" smtClean="0"/>
              <a:pPr/>
              <a:t>‹#›</a:t>
            </a:fld>
            <a:endParaRPr lang="zh-CN" altLang="en-US"/>
          </a:p>
        </p:txBody>
      </p:sp>
    </p:spTree>
    <p:extLst>
      <p:ext uri="{BB962C8B-B14F-4D97-AF65-F5344CB8AC3E}">
        <p14:creationId xmlns:p14="http://schemas.microsoft.com/office/powerpoint/2010/main" val="298396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12192000" cy="2489200"/>
          </a:xfrm>
        </p:spPr>
        <p:txBody>
          <a:bodyPr/>
          <a:lstStyle/>
          <a:p>
            <a:endParaRPr lang="zh-CN" altLang="en-US"/>
          </a:p>
        </p:txBody>
      </p:sp>
    </p:spTree>
    <p:extLst>
      <p:ext uri="{BB962C8B-B14F-4D97-AF65-F5344CB8AC3E}">
        <p14:creationId xmlns:p14="http://schemas.microsoft.com/office/powerpoint/2010/main" val="3569041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4140200" y="1282700"/>
            <a:ext cx="2303630" cy="2273300"/>
          </a:xfrm>
          <a:custGeom>
            <a:avLst/>
            <a:gdLst>
              <a:gd name="connsiteX0" fmla="*/ 0 w 2303630"/>
              <a:gd name="connsiteY0" fmla="*/ 0 h 2273300"/>
              <a:gd name="connsiteX1" fmla="*/ 2303630 w 2303630"/>
              <a:gd name="connsiteY1" fmla="*/ 0 h 2273300"/>
              <a:gd name="connsiteX2" fmla="*/ 2303630 w 2303630"/>
              <a:gd name="connsiteY2" fmla="*/ 2273300 h 2273300"/>
              <a:gd name="connsiteX3" fmla="*/ 0 w 2303630"/>
              <a:gd name="connsiteY3" fmla="*/ 2273300 h 2273300"/>
            </a:gdLst>
            <a:ahLst/>
            <a:cxnLst>
              <a:cxn ang="0">
                <a:pos x="connsiteX0" y="connsiteY0"/>
              </a:cxn>
              <a:cxn ang="0">
                <a:pos x="connsiteX1" y="connsiteY1"/>
              </a:cxn>
              <a:cxn ang="0">
                <a:pos x="connsiteX2" y="connsiteY2"/>
              </a:cxn>
              <a:cxn ang="0">
                <a:pos x="connsiteX3" y="connsiteY3"/>
              </a:cxn>
            </a:cxnLst>
            <a:rect l="l" t="t" r="r" b="b"/>
            <a:pathLst>
              <a:path w="2303630" h="2273300">
                <a:moveTo>
                  <a:pt x="0" y="0"/>
                </a:moveTo>
                <a:lnTo>
                  <a:pt x="2303630" y="0"/>
                </a:lnTo>
                <a:lnTo>
                  <a:pt x="2303630" y="2273300"/>
                </a:lnTo>
                <a:lnTo>
                  <a:pt x="0" y="2273300"/>
                </a:lnTo>
                <a:close/>
              </a:path>
            </a:pathLst>
          </a:custGeom>
        </p:spPr>
        <p:txBody>
          <a:bodyPr wrap="square">
            <a:noAutofit/>
          </a:bodyPr>
          <a:lstStyle/>
          <a:p>
            <a:endParaRPr lang="zh-CN" altLang="en-US" dirty="0"/>
          </a:p>
        </p:txBody>
      </p:sp>
      <p:sp>
        <p:nvSpPr>
          <p:cNvPr id="14" name="图片占位符 13"/>
          <p:cNvSpPr>
            <a:spLocks noGrp="1"/>
          </p:cNvSpPr>
          <p:nvPr>
            <p:ph type="pic" sz="quarter" idx="11"/>
          </p:nvPr>
        </p:nvSpPr>
        <p:spPr>
          <a:xfrm>
            <a:off x="6614235" y="1282700"/>
            <a:ext cx="2303630" cy="2273300"/>
          </a:xfrm>
          <a:custGeom>
            <a:avLst/>
            <a:gdLst>
              <a:gd name="connsiteX0" fmla="*/ 0 w 2303630"/>
              <a:gd name="connsiteY0" fmla="*/ 0 h 2273300"/>
              <a:gd name="connsiteX1" fmla="*/ 2303630 w 2303630"/>
              <a:gd name="connsiteY1" fmla="*/ 0 h 2273300"/>
              <a:gd name="connsiteX2" fmla="*/ 2303630 w 2303630"/>
              <a:gd name="connsiteY2" fmla="*/ 2273300 h 2273300"/>
              <a:gd name="connsiteX3" fmla="*/ 0 w 2303630"/>
              <a:gd name="connsiteY3" fmla="*/ 2273300 h 2273300"/>
            </a:gdLst>
            <a:ahLst/>
            <a:cxnLst>
              <a:cxn ang="0">
                <a:pos x="connsiteX0" y="connsiteY0"/>
              </a:cxn>
              <a:cxn ang="0">
                <a:pos x="connsiteX1" y="connsiteY1"/>
              </a:cxn>
              <a:cxn ang="0">
                <a:pos x="connsiteX2" y="connsiteY2"/>
              </a:cxn>
              <a:cxn ang="0">
                <a:pos x="connsiteX3" y="connsiteY3"/>
              </a:cxn>
            </a:cxnLst>
            <a:rect l="l" t="t" r="r" b="b"/>
            <a:pathLst>
              <a:path w="2303630" h="2273300">
                <a:moveTo>
                  <a:pt x="0" y="0"/>
                </a:moveTo>
                <a:lnTo>
                  <a:pt x="2303630" y="0"/>
                </a:lnTo>
                <a:lnTo>
                  <a:pt x="2303630" y="2273300"/>
                </a:lnTo>
                <a:lnTo>
                  <a:pt x="0" y="2273300"/>
                </a:lnTo>
                <a:close/>
              </a:path>
            </a:pathLst>
          </a:custGeom>
        </p:spPr>
        <p:txBody>
          <a:bodyPr wrap="square">
            <a:noAutofit/>
          </a:bodyPr>
          <a:lstStyle/>
          <a:p>
            <a:endParaRPr lang="zh-CN" altLang="en-US" dirty="0"/>
          </a:p>
        </p:txBody>
      </p:sp>
      <p:sp>
        <p:nvSpPr>
          <p:cNvPr id="15" name="图片占位符 14"/>
          <p:cNvSpPr>
            <a:spLocks noGrp="1"/>
          </p:cNvSpPr>
          <p:nvPr>
            <p:ph type="pic" sz="quarter" idx="12"/>
          </p:nvPr>
        </p:nvSpPr>
        <p:spPr>
          <a:xfrm>
            <a:off x="9088270" y="1282700"/>
            <a:ext cx="2303630" cy="2273300"/>
          </a:xfrm>
          <a:custGeom>
            <a:avLst/>
            <a:gdLst>
              <a:gd name="connsiteX0" fmla="*/ 0 w 2303630"/>
              <a:gd name="connsiteY0" fmla="*/ 0 h 2273300"/>
              <a:gd name="connsiteX1" fmla="*/ 2303630 w 2303630"/>
              <a:gd name="connsiteY1" fmla="*/ 0 h 2273300"/>
              <a:gd name="connsiteX2" fmla="*/ 2303630 w 2303630"/>
              <a:gd name="connsiteY2" fmla="*/ 2273300 h 2273300"/>
              <a:gd name="connsiteX3" fmla="*/ 0 w 2303630"/>
              <a:gd name="connsiteY3" fmla="*/ 2273300 h 2273300"/>
            </a:gdLst>
            <a:ahLst/>
            <a:cxnLst>
              <a:cxn ang="0">
                <a:pos x="connsiteX0" y="connsiteY0"/>
              </a:cxn>
              <a:cxn ang="0">
                <a:pos x="connsiteX1" y="connsiteY1"/>
              </a:cxn>
              <a:cxn ang="0">
                <a:pos x="connsiteX2" y="connsiteY2"/>
              </a:cxn>
              <a:cxn ang="0">
                <a:pos x="connsiteX3" y="connsiteY3"/>
              </a:cxn>
            </a:cxnLst>
            <a:rect l="l" t="t" r="r" b="b"/>
            <a:pathLst>
              <a:path w="2303630" h="2273300">
                <a:moveTo>
                  <a:pt x="0" y="0"/>
                </a:moveTo>
                <a:lnTo>
                  <a:pt x="2303630" y="0"/>
                </a:lnTo>
                <a:lnTo>
                  <a:pt x="2303630" y="2273300"/>
                </a:lnTo>
                <a:lnTo>
                  <a:pt x="0" y="2273300"/>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2299065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489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AEDF2B-1547-4B58-B499-0846311A86E8}" type="datetimeFigureOut">
              <a:rPr lang="zh-CN" altLang="en-US" smtClean="0"/>
              <a:pPr/>
              <a:t>2018-11-22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A8578C1-365E-4489-A62B-7F2C74A62BB6}" type="slidenum">
              <a:rPr lang="zh-CN" altLang="en-US" smtClean="0"/>
              <a:pPr/>
              <a:t>‹#›</a:t>
            </a:fld>
            <a:endParaRPr lang="zh-CN" altLang="en-US"/>
          </a:p>
        </p:txBody>
      </p:sp>
    </p:spTree>
    <p:extLst>
      <p:ext uri="{BB962C8B-B14F-4D97-AF65-F5344CB8AC3E}">
        <p14:creationId xmlns:p14="http://schemas.microsoft.com/office/powerpoint/2010/main" val="1842678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913085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0" name="图片占位符 19"/>
          <p:cNvSpPr>
            <a:spLocks noGrp="1"/>
          </p:cNvSpPr>
          <p:nvPr>
            <p:ph type="pic" sz="quarter" idx="1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98936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884530" y="1917700"/>
            <a:ext cx="2706656" cy="3022600"/>
          </a:xfrm>
          <a:custGeom>
            <a:avLst/>
            <a:gdLst>
              <a:gd name="connsiteX0" fmla="*/ 169166 w 2706656"/>
              <a:gd name="connsiteY0" fmla="*/ 0 h 3022600"/>
              <a:gd name="connsiteX1" fmla="*/ 2537490 w 2706656"/>
              <a:gd name="connsiteY1" fmla="*/ 0 h 3022600"/>
              <a:gd name="connsiteX2" fmla="*/ 2706656 w 2706656"/>
              <a:gd name="connsiteY2" fmla="*/ 169166 h 3022600"/>
              <a:gd name="connsiteX3" fmla="*/ 2706656 w 2706656"/>
              <a:gd name="connsiteY3" fmla="*/ 2853434 h 3022600"/>
              <a:gd name="connsiteX4" fmla="*/ 2537490 w 2706656"/>
              <a:gd name="connsiteY4" fmla="*/ 3022600 h 3022600"/>
              <a:gd name="connsiteX5" fmla="*/ 169166 w 2706656"/>
              <a:gd name="connsiteY5" fmla="*/ 3022600 h 3022600"/>
              <a:gd name="connsiteX6" fmla="*/ 0 w 2706656"/>
              <a:gd name="connsiteY6" fmla="*/ 2853434 h 3022600"/>
              <a:gd name="connsiteX7" fmla="*/ 0 w 2706656"/>
              <a:gd name="connsiteY7" fmla="*/ 169166 h 3022600"/>
              <a:gd name="connsiteX8" fmla="*/ 169166 w 2706656"/>
              <a:gd name="connsiteY8" fmla="*/ 0 h 302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6656" h="3022600">
                <a:moveTo>
                  <a:pt x="169166" y="0"/>
                </a:moveTo>
                <a:lnTo>
                  <a:pt x="2537490" y="0"/>
                </a:lnTo>
                <a:cubicBezTo>
                  <a:pt x="2630918" y="0"/>
                  <a:pt x="2706656" y="75738"/>
                  <a:pt x="2706656" y="169166"/>
                </a:cubicBezTo>
                <a:lnTo>
                  <a:pt x="2706656" y="2853434"/>
                </a:lnTo>
                <a:cubicBezTo>
                  <a:pt x="2706656" y="2946862"/>
                  <a:pt x="2630918" y="3022600"/>
                  <a:pt x="2537490" y="3022600"/>
                </a:cubicBezTo>
                <a:lnTo>
                  <a:pt x="169166" y="3022600"/>
                </a:lnTo>
                <a:cubicBezTo>
                  <a:pt x="75738" y="3022600"/>
                  <a:pt x="0" y="2946862"/>
                  <a:pt x="0" y="2853434"/>
                </a:cubicBezTo>
                <a:lnTo>
                  <a:pt x="0" y="169166"/>
                </a:lnTo>
                <a:cubicBezTo>
                  <a:pt x="0" y="75738"/>
                  <a:pt x="75738" y="0"/>
                  <a:pt x="169166" y="0"/>
                </a:cubicBezTo>
                <a:close/>
              </a:path>
            </a:pathLst>
          </a:custGeom>
        </p:spPr>
        <p:txBody>
          <a:bodyPr wrap="square">
            <a:noAutofit/>
          </a:bodyPr>
          <a:lstStyle/>
          <a:p>
            <a:endParaRPr lang="zh-CN" altLang="en-US" dirty="0"/>
          </a:p>
        </p:txBody>
      </p:sp>
      <p:sp>
        <p:nvSpPr>
          <p:cNvPr id="12" name="图片占位符 11"/>
          <p:cNvSpPr>
            <a:spLocks noGrp="1"/>
          </p:cNvSpPr>
          <p:nvPr>
            <p:ph type="pic" sz="quarter" idx="11"/>
          </p:nvPr>
        </p:nvSpPr>
        <p:spPr>
          <a:xfrm>
            <a:off x="8600815" y="1917700"/>
            <a:ext cx="2706656" cy="3022600"/>
          </a:xfrm>
          <a:custGeom>
            <a:avLst/>
            <a:gdLst>
              <a:gd name="connsiteX0" fmla="*/ 169166 w 2706656"/>
              <a:gd name="connsiteY0" fmla="*/ 0 h 3022600"/>
              <a:gd name="connsiteX1" fmla="*/ 2537490 w 2706656"/>
              <a:gd name="connsiteY1" fmla="*/ 0 h 3022600"/>
              <a:gd name="connsiteX2" fmla="*/ 2706656 w 2706656"/>
              <a:gd name="connsiteY2" fmla="*/ 169166 h 3022600"/>
              <a:gd name="connsiteX3" fmla="*/ 2706656 w 2706656"/>
              <a:gd name="connsiteY3" fmla="*/ 2853434 h 3022600"/>
              <a:gd name="connsiteX4" fmla="*/ 2537490 w 2706656"/>
              <a:gd name="connsiteY4" fmla="*/ 3022600 h 3022600"/>
              <a:gd name="connsiteX5" fmla="*/ 169166 w 2706656"/>
              <a:gd name="connsiteY5" fmla="*/ 3022600 h 3022600"/>
              <a:gd name="connsiteX6" fmla="*/ 0 w 2706656"/>
              <a:gd name="connsiteY6" fmla="*/ 2853434 h 3022600"/>
              <a:gd name="connsiteX7" fmla="*/ 0 w 2706656"/>
              <a:gd name="connsiteY7" fmla="*/ 169166 h 3022600"/>
              <a:gd name="connsiteX8" fmla="*/ 169166 w 2706656"/>
              <a:gd name="connsiteY8" fmla="*/ 0 h 302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6656" h="3022600">
                <a:moveTo>
                  <a:pt x="169166" y="0"/>
                </a:moveTo>
                <a:lnTo>
                  <a:pt x="2537490" y="0"/>
                </a:lnTo>
                <a:cubicBezTo>
                  <a:pt x="2630918" y="0"/>
                  <a:pt x="2706656" y="75738"/>
                  <a:pt x="2706656" y="169166"/>
                </a:cubicBezTo>
                <a:lnTo>
                  <a:pt x="2706656" y="2853434"/>
                </a:lnTo>
                <a:cubicBezTo>
                  <a:pt x="2706656" y="2946862"/>
                  <a:pt x="2630918" y="3022600"/>
                  <a:pt x="2537490" y="3022600"/>
                </a:cubicBezTo>
                <a:lnTo>
                  <a:pt x="169166" y="3022600"/>
                </a:lnTo>
                <a:cubicBezTo>
                  <a:pt x="75738" y="3022600"/>
                  <a:pt x="0" y="2946862"/>
                  <a:pt x="0" y="2853434"/>
                </a:cubicBezTo>
                <a:lnTo>
                  <a:pt x="0" y="169166"/>
                </a:lnTo>
                <a:cubicBezTo>
                  <a:pt x="0" y="75738"/>
                  <a:pt x="75738" y="0"/>
                  <a:pt x="169166" y="0"/>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126968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155700" y="1562100"/>
            <a:ext cx="3086100" cy="4330700"/>
          </a:xfrm>
          <a:custGeom>
            <a:avLst/>
            <a:gdLst>
              <a:gd name="connsiteX0" fmla="*/ 0 w 3086100"/>
              <a:gd name="connsiteY0" fmla="*/ 0 h 4330700"/>
              <a:gd name="connsiteX1" fmla="*/ 3086100 w 3086100"/>
              <a:gd name="connsiteY1" fmla="*/ 0 h 4330700"/>
              <a:gd name="connsiteX2" fmla="*/ 3086100 w 3086100"/>
              <a:gd name="connsiteY2" fmla="*/ 4330700 h 4330700"/>
              <a:gd name="connsiteX3" fmla="*/ 0 w 3086100"/>
              <a:gd name="connsiteY3" fmla="*/ 4330700 h 4330700"/>
            </a:gdLst>
            <a:ahLst/>
            <a:cxnLst>
              <a:cxn ang="0">
                <a:pos x="connsiteX0" y="connsiteY0"/>
              </a:cxn>
              <a:cxn ang="0">
                <a:pos x="connsiteX1" y="connsiteY1"/>
              </a:cxn>
              <a:cxn ang="0">
                <a:pos x="connsiteX2" y="connsiteY2"/>
              </a:cxn>
              <a:cxn ang="0">
                <a:pos x="connsiteX3" y="connsiteY3"/>
              </a:cxn>
            </a:cxnLst>
            <a:rect l="l" t="t" r="r" b="b"/>
            <a:pathLst>
              <a:path w="3086100" h="4330700">
                <a:moveTo>
                  <a:pt x="0" y="0"/>
                </a:moveTo>
                <a:lnTo>
                  <a:pt x="3086100" y="0"/>
                </a:lnTo>
                <a:lnTo>
                  <a:pt x="3086100" y="4330700"/>
                </a:lnTo>
                <a:lnTo>
                  <a:pt x="0" y="43307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70397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4787900" y="2120900"/>
            <a:ext cx="2616200" cy="2616200"/>
          </a:xfrm>
          <a:custGeom>
            <a:avLst/>
            <a:gdLst>
              <a:gd name="connsiteX0" fmla="*/ 1308100 w 2616200"/>
              <a:gd name="connsiteY0" fmla="*/ 0 h 2616200"/>
              <a:gd name="connsiteX1" fmla="*/ 2616200 w 2616200"/>
              <a:gd name="connsiteY1" fmla="*/ 1308100 h 2616200"/>
              <a:gd name="connsiteX2" fmla="*/ 1308100 w 2616200"/>
              <a:gd name="connsiteY2" fmla="*/ 2616200 h 2616200"/>
              <a:gd name="connsiteX3" fmla="*/ 0 w 2616200"/>
              <a:gd name="connsiteY3" fmla="*/ 1308100 h 2616200"/>
              <a:gd name="connsiteX4" fmla="*/ 1308100 w 2616200"/>
              <a:gd name="connsiteY4" fmla="*/ 0 h 261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200" h="2616200">
                <a:moveTo>
                  <a:pt x="1308100" y="0"/>
                </a:moveTo>
                <a:cubicBezTo>
                  <a:pt x="2030544" y="0"/>
                  <a:pt x="2616200" y="585656"/>
                  <a:pt x="2616200" y="1308100"/>
                </a:cubicBezTo>
                <a:cubicBezTo>
                  <a:pt x="2616200" y="2030544"/>
                  <a:pt x="2030544" y="2616200"/>
                  <a:pt x="1308100" y="2616200"/>
                </a:cubicBezTo>
                <a:cubicBezTo>
                  <a:pt x="585656" y="2616200"/>
                  <a:pt x="0" y="2030544"/>
                  <a:pt x="0" y="1308100"/>
                </a:cubicBezTo>
                <a:cubicBezTo>
                  <a:pt x="0" y="585656"/>
                  <a:pt x="585656" y="0"/>
                  <a:pt x="13081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5551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6870700" y="1460500"/>
            <a:ext cx="1841500" cy="1841500"/>
          </a:xfrm>
          <a:custGeom>
            <a:avLst/>
            <a:gdLst>
              <a:gd name="connsiteX0" fmla="*/ 306923 w 1841500"/>
              <a:gd name="connsiteY0" fmla="*/ 0 h 1841500"/>
              <a:gd name="connsiteX1" fmla="*/ 1534577 w 1841500"/>
              <a:gd name="connsiteY1" fmla="*/ 0 h 1841500"/>
              <a:gd name="connsiteX2" fmla="*/ 1841500 w 1841500"/>
              <a:gd name="connsiteY2" fmla="*/ 306923 h 1841500"/>
              <a:gd name="connsiteX3" fmla="*/ 1841500 w 1841500"/>
              <a:gd name="connsiteY3" fmla="*/ 1534577 h 1841500"/>
              <a:gd name="connsiteX4" fmla="*/ 1534577 w 1841500"/>
              <a:gd name="connsiteY4" fmla="*/ 1841500 h 1841500"/>
              <a:gd name="connsiteX5" fmla="*/ 306923 w 1841500"/>
              <a:gd name="connsiteY5" fmla="*/ 1841500 h 1841500"/>
              <a:gd name="connsiteX6" fmla="*/ 0 w 1841500"/>
              <a:gd name="connsiteY6" fmla="*/ 1534577 h 1841500"/>
              <a:gd name="connsiteX7" fmla="*/ 0 w 1841500"/>
              <a:gd name="connsiteY7" fmla="*/ 306923 h 1841500"/>
              <a:gd name="connsiteX8" fmla="*/ 306923 w 1841500"/>
              <a:gd name="connsiteY8" fmla="*/ 0 h 18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00" h="1841500">
                <a:moveTo>
                  <a:pt x="306923" y="0"/>
                </a:moveTo>
                <a:lnTo>
                  <a:pt x="1534577" y="0"/>
                </a:lnTo>
                <a:cubicBezTo>
                  <a:pt x="1704086" y="0"/>
                  <a:pt x="1841500" y="137414"/>
                  <a:pt x="1841500" y="306923"/>
                </a:cubicBezTo>
                <a:lnTo>
                  <a:pt x="1841500" y="1534577"/>
                </a:lnTo>
                <a:cubicBezTo>
                  <a:pt x="1841500" y="1704086"/>
                  <a:pt x="1704086" y="1841500"/>
                  <a:pt x="1534577" y="1841500"/>
                </a:cubicBezTo>
                <a:lnTo>
                  <a:pt x="306923" y="1841500"/>
                </a:lnTo>
                <a:cubicBezTo>
                  <a:pt x="137414" y="1841500"/>
                  <a:pt x="0" y="1704086"/>
                  <a:pt x="0" y="1534577"/>
                </a:cubicBezTo>
                <a:lnTo>
                  <a:pt x="0" y="306923"/>
                </a:lnTo>
                <a:cubicBezTo>
                  <a:pt x="0" y="137414"/>
                  <a:pt x="137414" y="0"/>
                  <a:pt x="306923" y="0"/>
                </a:cubicBezTo>
                <a:close/>
              </a:path>
            </a:pathLst>
          </a:custGeom>
        </p:spPr>
        <p:txBody>
          <a:bodyPr wrap="square">
            <a:noAutofit/>
          </a:bodyPr>
          <a:lstStyle/>
          <a:p>
            <a:endParaRPr lang="zh-CN" altLang="en-US" dirty="0"/>
          </a:p>
        </p:txBody>
      </p:sp>
      <p:sp>
        <p:nvSpPr>
          <p:cNvPr id="14" name="图片占位符 13"/>
          <p:cNvSpPr>
            <a:spLocks noGrp="1"/>
          </p:cNvSpPr>
          <p:nvPr>
            <p:ph type="pic" sz="quarter" idx="11"/>
          </p:nvPr>
        </p:nvSpPr>
        <p:spPr>
          <a:xfrm>
            <a:off x="9207500" y="1460500"/>
            <a:ext cx="1841500" cy="1841500"/>
          </a:xfrm>
          <a:custGeom>
            <a:avLst/>
            <a:gdLst>
              <a:gd name="connsiteX0" fmla="*/ 306923 w 1841500"/>
              <a:gd name="connsiteY0" fmla="*/ 0 h 1841500"/>
              <a:gd name="connsiteX1" fmla="*/ 1534577 w 1841500"/>
              <a:gd name="connsiteY1" fmla="*/ 0 h 1841500"/>
              <a:gd name="connsiteX2" fmla="*/ 1841500 w 1841500"/>
              <a:gd name="connsiteY2" fmla="*/ 306923 h 1841500"/>
              <a:gd name="connsiteX3" fmla="*/ 1841500 w 1841500"/>
              <a:gd name="connsiteY3" fmla="*/ 1534577 h 1841500"/>
              <a:gd name="connsiteX4" fmla="*/ 1534577 w 1841500"/>
              <a:gd name="connsiteY4" fmla="*/ 1841500 h 1841500"/>
              <a:gd name="connsiteX5" fmla="*/ 306923 w 1841500"/>
              <a:gd name="connsiteY5" fmla="*/ 1841500 h 1841500"/>
              <a:gd name="connsiteX6" fmla="*/ 0 w 1841500"/>
              <a:gd name="connsiteY6" fmla="*/ 1534577 h 1841500"/>
              <a:gd name="connsiteX7" fmla="*/ 0 w 1841500"/>
              <a:gd name="connsiteY7" fmla="*/ 306923 h 1841500"/>
              <a:gd name="connsiteX8" fmla="*/ 306923 w 1841500"/>
              <a:gd name="connsiteY8" fmla="*/ 0 h 18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00" h="1841500">
                <a:moveTo>
                  <a:pt x="306923" y="0"/>
                </a:moveTo>
                <a:lnTo>
                  <a:pt x="1534577" y="0"/>
                </a:lnTo>
                <a:cubicBezTo>
                  <a:pt x="1704086" y="0"/>
                  <a:pt x="1841500" y="137414"/>
                  <a:pt x="1841500" y="306923"/>
                </a:cubicBezTo>
                <a:lnTo>
                  <a:pt x="1841500" y="1534577"/>
                </a:lnTo>
                <a:cubicBezTo>
                  <a:pt x="1841500" y="1704086"/>
                  <a:pt x="1704086" y="1841500"/>
                  <a:pt x="1534577" y="1841500"/>
                </a:cubicBezTo>
                <a:lnTo>
                  <a:pt x="306923" y="1841500"/>
                </a:lnTo>
                <a:cubicBezTo>
                  <a:pt x="137414" y="1841500"/>
                  <a:pt x="0" y="1704086"/>
                  <a:pt x="0" y="1534577"/>
                </a:cubicBezTo>
                <a:lnTo>
                  <a:pt x="0" y="306923"/>
                </a:lnTo>
                <a:cubicBezTo>
                  <a:pt x="0" y="137414"/>
                  <a:pt x="137414" y="0"/>
                  <a:pt x="306923"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2"/>
          </p:nvPr>
        </p:nvSpPr>
        <p:spPr>
          <a:xfrm>
            <a:off x="9207500" y="3644900"/>
            <a:ext cx="1841500" cy="1841500"/>
          </a:xfrm>
          <a:custGeom>
            <a:avLst/>
            <a:gdLst>
              <a:gd name="connsiteX0" fmla="*/ 306923 w 1841500"/>
              <a:gd name="connsiteY0" fmla="*/ 0 h 1841500"/>
              <a:gd name="connsiteX1" fmla="*/ 1534577 w 1841500"/>
              <a:gd name="connsiteY1" fmla="*/ 0 h 1841500"/>
              <a:gd name="connsiteX2" fmla="*/ 1841500 w 1841500"/>
              <a:gd name="connsiteY2" fmla="*/ 306923 h 1841500"/>
              <a:gd name="connsiteX3" fmla="*/ 1841500 w 1841500"/>
              <a:gd name="connsiteY3" fmla="*/ 1534577 h 1841500"/>
              <a:gd name="connsiteX4" fmla="*/ 1534577 w 1841500"/>
              <a:gd name="connsiteY4" fmla="*/ 1841500 h 1841500"/>
              <a:gd name="connsiteX5" fmla="*/ 306923 w 1841500"/>
              <a:gd name="connsiteY5" fmla="*/ 1841500 h 1841500"/>
              <a:gd name="connsiteX6" fmla="*/ 0 w 1841500"/>
              <a:gd name="connsiteY6" fmla="*/ 1534577 h 1841500"/>
              <a:gd name="connsiteX7" fmla="*/ 0 w 1841500"/>
              <a:gd name="connsiteY7" fmla="*/ 306923 h 1841500"/>
              <a:gd name="connsiteX8" fmla="*/ 306923 w 1841500"/>
              <a:gd name="connsiteY8" fmla="*/ 0 h 18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00" h="1841500">
                <a:moveTo>
                  <a:pt x="306923" y="0"/>
                </a:moveTo>
                <a:lnTo>
                  <a:pt x="1534577" y="0"/>
                </a:lnTo>
                <a:cubicBezTo>
                  <a:pt x="1704086" y="0"/>
                  <a:pt x="1841500" y="137414"/>
                  <a:pt x="1841500" y="306923"/>
                </a:cubicBezTo>
                <a:lnTo>
                  <a:pt x="1841500" y="1534577"/>
                </a:lnTo>
                <a:cubicBezTo>
                  <a:pt x="1841500" y="1704086"/>
                  <a:pt x="1704086" y="1841500"/>
                  <a:pt x="1534577" y="1841500"/>
                </a:cubicBezTo>
                <a:lnTo>
                  <a:pt x="306923" y="1841500"/>
                </a:lnTo>
                <a:cubicBezTo>
                  <a:pt x="137414" y="1841500"/>
                  <a:pt x="0" y="1704086"/>
                  <a:pt x="0" y="1534577"/>
                </a:cubicBezTo>
                <a:lnTo>
                  <a:pt x="0" y="306923"/>
                </a:lnTo>
                <a:cubicBezTo>
                  <a:pt x="0" y="137414"/>
                  <a:pt x="137414" y="0"/>
                  <a:pt x="306923" y="0"/>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1643502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EDF2B-1547-4B58-B499-0846311A86E8}" type="datetimeFigureOut">
              <a:rPr lang="zh-CN" altLang="en-US" smtClean="0"/>
              <a:pPr/>
              <a:t>2018-11-22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578C1-365E-4489-A62B-7F2C74A62BB6}" type="slidenum">
              <a:rPr lang="zh-CN" altLang="en-US" smtClean="0"/>
              <a:pPr/>
              <a:t>‹#›</a:t>
            </a:fld>
            <a:endParaRPr lang="zh-CN" altLang="en-US"/>
          </a:p>
        </p:txBody>
      </p:sp>
    </p:spTree>
    <p:extLst>
      <p:ext uri="{BB962C8B-B14F-4D97-AF65-F5344CB8AC3E}">
        <p14:creationId xmlns:p14="http://schemas.microsoft.com/office/powerpoint/2010/main" val="1584603302"/>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2.jpeg"/><Relationship Id="rId4" Type="http://schemas.openxmlformats.org/officeDocument/2006/relationships/image" Target="../media/image51.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素材4.png"/>
          <p:cNvPicPr>
            <a:picLocks noChangeAspect="1" noChangeArrowheads="1"/>
          </p:cNvPicPr>
          <p:nvPr/>
        </p:nvPicPr>
        <p:blipFill>
          <a:blip r:embed="rId3" cstate="print"/>
          <a:srcRect/>
          <a:stretch>
            <a:fillRect/>
          </a:stretch>
        </p:blipFill>
        <p:spPr bwMode="auto">
          <a:xfrm>
            <a:off x="5226049" y="2507721"/>
            <a:ext cx="3009900" cy="2552700"/>
          </a:xfrm>
          <a:prstGeom prst="rect">
            <a:avLst/>
          </a:prstGeom>
          <a:noFill/>
        </p:spPr>
      </p:pic>
      <p:sp>
        <p:nvSpPr>
          <p:cNvPr id="9" name="椭圆 8"/>
          <p:cNvSpPr/>
          <p:nvPr/>
        </p:nvSpPr>
        <p:spPr>
          <a:xfrm>
            <a:off x="2903009" y="1816101"/>
            <a:ext cx="2436887" cy="81406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还在人工记录临时工考勤？</a:t>
            </a:r>
            <a:endParaRPr lang="zh-CN" altLang="en-US" sz="1600" dirty="0"/>
          </a:p>
        </p:txBody>
      </p:sp>
      <p:sp>
        <p:nvSpPr>
          <p:cNvPr id="10" name="椭圆 9"/>
          <p:cNvSpPr/>
          <p:nvPr/>
        </p:nvSpPr>
        <p:spPr>
          <a:xfrm>
            <a:off x="2712509" y="3159126"/>
            <a:ext cx="2436887" cy="81406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审批体系不智能，需要人为通知</a:t>
            </a:r>
            <a:r>
              <a:rPr lang="en-US" altLang="zh-CN" sz="1600" dirty="0" smtClean="0"/>
              <a:t>?</a:t>
            </a:r>
          </a:p>
        </p:txBody>
      </p:sp>
      <p:sp>
        <p:nvSpPr>
          <p:cNvPr id="11" name="椭圆 10"/>
          <p:cNvSpPr/>
          <p:nvPr/>
        </p:nvSpPr>
        <p:spPr>
          <a:xfrm>
            <a:off x="2855384" y="4464051"/>
            <a:ext cx="2436887" cy="81406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审批工作流不能智能化配置？</a:t>
            </a:r>
          </a:p>
        </p:txBody>
      </p:sp>
      <p:sp>
        <p:nvSpPr>
          <p:cNvPr id="12" name="椭圆 11"/>
          <p:cNvSpPr/>
          <p:nvPr/>
        </p:nvSpPr>
        <p:spPr>
          <a:xfrm>
            <a:off x="4417484" y="5378451"/>
            <a:ext cx="2436887" cy="81406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加班加点手工统计合算薪资</a:t>
            </a:r>
            <a:r>
              <a:rPr lang="en-US" altLang="zh-CN" sz="1600" dirty="0" smtClean="0"/>
              <a:t>?</a:t>
            </a:r>
          </a:p>
        </p:txBody>
      </p:sp>
      <p:sp>
        <p:nvSpPr>
          <p:cNvPr id="13" name="椭圆 12"/>
          <p:cNvSpPr/>
          <p:nvPr/>
        </p:nvSpPr>
        <p:spPr>
          <a:xfrm>
            <a:off x="6960659" y="5407026"/>
            <a:ext cx="2436887" cy="81406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t>各种统计报表还在花精力人为去算？</a:t>
            </a:r>
          </a:p>
        </p:txBody>
      </p:sp>
      <p:sp>
        <p:nvSpPr>
          <p:cNvPr id="14" name="椭圆 13"/>
          <p:cNvSpPr/>
          <p:nvPr/>
        </p:nvSpPr>
        <p:spPr>
          <a:xfrm>
            <a:off x="8198909" y="4464051"/>
            <a:ext cx="2436887" cy="81406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审批数据还在单独找负责人要？</a:t>
            </a:r>
          </a:p>
        </p:txBody>
      </p:sp>
      <p:sp>
        <p:nvSpPr>
          <p:cNvPr id="15" name="椭圆 14"/>
          <p:cNvSpPr/>
          <p:nvPr/>
        </p:nvSpPr>
        <p:spPr>
          <a:xfrm>
            <a:off x="8160809" y="3149601"/>
            <a:ext cx="2436887" cy="81406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t>临时工和活动挂钩花费过多精力维护？</a:t>
            </a:r>
          </a:p>
        </p:txBody>
      </p:sp>
      <p:sp>
        <p:nvSpPr>
          <p:cNvPr id="16" name="椭圆 15"/>
          <p:cNvSpPr/>
          <p:nvPr/>
        </p:nvSpPr>
        <p:spPr>
          <a:xfrm>
            <a:off x="8122709" y="1844676"/>
            <a:ext cx="2436887" cy="81406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smtClean="0"/>
              <a:t>临时工信息维护还需一个个手动录入？</a:t>
            </a:r>
            <a:endParaRPr lang="zh-CN" altLang="en-US" sz="1500" dirty="0"/>
          </a:p>
        </p:txBody>
      </p:sp>
      <p:sp>
        <p:nvSpPr>
          <p:cNvPr id="17" name="椭圆 16"/>
          <p:cNvSpPr/>
          <p:nvPr/>
        </p:nvSpPr>
        <p:spPr>
          <a:xfrm>
            <a:off x="5446184" y="1168401"/>
            <a:ext cx="2436887" cy="81406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打卡黑名单不能有效识别？有无案底无从知道？</a:t>
            </a:r>
          </a:p>
        </p:txBody>
      </p:sp>
      <p:sp>
        <p:nvSpPr>
          <p:cNvPr id="18" name="矩形 17"/>
          <p:cNvSpPr/>
          <p:nvPr/>
        </p:nvSpPr>
        <p:spPr>
          <a:xfrm>
            <a:off x="609969" y="551597"/>
            <a:ext cx="3614876" cy="830997"/>
          </a:xfrm>
          <a:prstGeom prst="rect">
            <a:avLst/>
          </a:prstGeom>
        </p:spPr>
        <p:txBody>
          <a:bodyPr wrap="square">
            <a:spAutoFit/>
          </a:bodyPr>
          <a:lstStyle/>
          <a:p>
            <a:r>
              <a:rPr lang="en-US" altLang="zh-CN" sz="4800" b="1" dirty="0" smtClean="0">
                <a:solidFill>
                  <a:schemeClr val="tx1">
                    <a:lumMod val="50000"/>
                    <a:lumOff val="50000"/>
                  </a:schemeClr>
                </a:solidFill>
              </a:rPr>
              <a:t>01</a:t>
            </a:r>
            <a:r>
              <a:rPr lang="zh-CN" altLang="en-US" sz="4800" b="1" dirty="0" smtClean="0">
                <a:solidFill>
                  <a:schemeClr val="tx1">
                    <a:lumMod val="50000"/>
                    <a:lumOff val="50000"/>
                  </a:schemeClr>
                </a:solidFill>
              </a:rPr>
              <a:t>建设背景</a:t>
            </a:r>
            <a:endParaRPr lang="zh-CN" altLang="en-US" sz="4800" b="1" dirty="0">
              <a:solidFill>
                <a:schemeClr val="tx1">
                  <a:lumMod val="50000"/>
                  <a:lumOff val="50000"/>
                </a:schemeClr>
              </a:solidFill>
            </a:endParaRPr>
          </a:p>
        </p:txBody>
      </p:sp>
      <p:sp>
        <p:nvSpPr>
          <p:cNvPr id="19" name="矩形 18"/>
          <p:cNvSpPr/>
          <p:nvPr/>
        </p:nvSpPr>
        <p:spPr>
          <a:xfrm>
            <a:off x="589537" y="1486711"/>
            <a:ext cx="4046706" cy="7782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739303" y="1563318"/>
            <a:ext cx="417511" cy="35992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占位符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 y="0"/>
            <a:ext cx="12192000" cy="6858000"/>
          </a:xfrm>
          <a:prstGeom prst="rect">
            <a:avLst/>
          </a:prstGeom>
        </p:spPr>
      </p:pic>
      <p:sp>
        <p:nvSpPr>
          <p:cNvPr id="22" name="矩形 21"/>
          <p:cNvSpPr/>
          <p:nvPr/>
        </p:nvSpPr>
        <p:spPr>
          <a:xfrm>
            <a:off x="0" y="0"/>
            <a:ext cx="12192001"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 name="矩形 22"/>
          <p:cNvSpPr/>
          <p:nvPr/>
        </p:nvSpPr>
        <p:spPr>
          <a:xfrm>
            <a:off x="4656667" y="908720"/>
            <a:ext cx="2878667" cy="4701505"/>
          </a:xfrm>
          <a:prstGeom prst="rect">
            <a:avLst/>
          </a:prstGeom>
          <a:noFill/>
          <a:ln w="12700">
            <a:gradFill>
              <a:gsLst>
                <a:gs pos="0">
                  <a:schemeClr val="bg1"/>
                </a:gs>
                <a:gs pos="76000">
                  <a:schemeClr val="bg1">
                    <a:alpha val="0"/>
                  </a:schemeClr>
                </a:gs>
                <a:gs pos="100000">
                  <a:schemeClr val="bg1"/>
                </a:gs>
              </a:gsLst>
              <a:lin ang="54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4" name="矩形 23"/>
          <p:cNvSpPr/>
          <p:nvPr/>
        </p:nvSpPr>
        <p:spPr>
          <a:xfrm>
            <a:off x="2228850" y="3076575"/>
            <a:ext cx="7734300" cy="707886"/>
          </a:xfrm>
          <a:prstGeom prst="rect">
            <a:avLst/>
          </a:prstGeom>
        </p:spPr>
        <p:txBody>
          <a:bodyPr wrap="square">
            <a:spAutoFit/>
          </a:bodyPr>
          <a:lstStyle/>
          <a:p>
            <a:pPr algn="ctr"/>
            <a:r>
              <a:rPr lang="zh-CN" altLang="en-US" sz="4000" b="1" dirty="0" smtClean="0">
                <a:solidFill>
                  <a:schemeClr val="bg1"/>
                </a:solidFill>
              </a:rPr>
              <a:t>山东众数信息科技有限公司</a:t>
            </a:r>
          </a:p>
        </p:txBody>
      </p:sp>
      <p:pic>
        <p:nvPicPr>
          <p:cNvPr id="25" name="Picture 2" descr="E:\工作\1111111项目\201807\11公司信息\logo 镂空\旧版\竖白.png"/>
          <p:cNvPicPr>
            <a:picLocks noChangeAspect="1" noChangeArrowheads="1"/>
          </p:cNvPicPr>
          <p:nvPr/>
        </p:nvPicPr>
        <p:blipFill>
          <a:blip r:embed="rId5" cstate="print"/>
          <a:srcRect/>
          <a:stretch>
            <a:fillRect/>
          </a:stretch>
        </p:blipFill>
        <p:spPr bwMode="auto">
          <a:xfrm>
            <a:off x="5079529" y="1193328"/>
            <a:ext cx="2021359" cy="2021359"/>
          </a:xfrm>
          <a:prstGeom prst="rect">
            <a:avLst/>
          </a:prstGeom>
          <a:noFill/>
        </p:spPr>
      </p:pic>
      <p:sp>
        <p:nvSpPr>
          <p:cNvPr id="26" name="矩形 25"/>
          <p:cNvSpPr/>
          <p:nvPr/>
        </p:nvSpPr>
        <p:spPr>
          <a:xfrm>
            <a:off x="3295650" y="3790950"/>
            <a:ext cx="5657849" cy="369332"/>
          </a:xfrm>
          <a:prstGeom prst="rect">
            <a:avLst/>
          </a:prstGeom>
        </p:spPr>
        <p:txBody>
          <a:bodyPr wrap="square">
            <a:spAutoFit/>
          </a:bodyPr>
          <a:lstStyle/>
          <a:p>
            <a:pPr algn="ctr"/>
            <a:r>
              <a:rPr lang="en-US" altLang="zh-CN" b="1" dirty="0" smtClean="0">
                <a:solidFill>
                  <a:schemeClr val="bg1"/>
                </a:solidFill>
              </a:rPr>
              <a:t>Shandong </a:t>
            </a:r>
            <a:r>
              <a:rPr lang="en-US" altLang="zh-CN" b="1" dirty="0" err="1" smtClean="0">
                <a:solidFill>
                  <a:schemeClr val="bg1"/>
                </a:solidFill>
              </a:rPr>
              <a:t>Zoshu</a:t>
            </a:r>
            <a:r>
              <a:rPr lang="en-US" altLang="zh-CN" b="1" dirty="0" smtClean="0">
                <a:solidFill>
                  <a:schemeClr val="bg1"/>
                </a:solidFill>
              </a:rPr>
              <a:t> Information Technology </a:t>
            </a:r>
            <a:r>
              <a:rPr lang="en-US" altLang="zh-CN" b="1" dirty="0" err="1" smtClean="0">
                <a:solidFill>
                  <a:schemeClr val="bg1"/>
                </a:solidFill>
              </a:rPr>
              <a:t>Co.,Ltd</a:t>
            </a:r>
            <a:r>
              <a:rPr lang="en-US" altLang="zh-CN" b="1" dirty="0" smtClean="0">
                <a:solidFill>
                  <a:schemeClr val="bg1"/>
                </a:solidFill>
              </a:rPr>
              <a:t>.</a:t>
            </a:r>
            <a:endParaRPr lang="zh-CN" altLang="en-US" b="1" dirty="0" smtClean="0">
              <a:solidFill>
                <a:schemeClr val="bg1"/>
              </a:solidFill>
            </a:endParaRPr>
          </a:p>
        </p:txBody>
      </p:sp>
    </p:spTree>
    <p:extLst>
      <p:ext uri="{BB962C8B-B14F-4D97-AF65-F5344CB8AC3E}">
        <p14:creationId xmlns:p14="http://schemas.microsoft.com/office/powerpoint/2010/main" val="3831803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Horizontal)">
                                      <p:cBhvr>
                                        <p:cTn id="7" dur="500"/>
                                        <p:tgtEl>
                                          <p:spTgt spid="2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24"/>
                                        </p:tgtEl>
                                        <p:attrNameLst>
                                          <p:attrName>style.visibility</p:attrName>
                                        </p:attrNameLst>
                                      </p:cBhvr>
                                      <p:to>
                                        <p:strVal val="visible"/>
                                      </p:to>
                                    </p:set>
                                    <p:anim by="(-#ppt_w*2)" calcmode="lin" valueType="num">
                                      <p:cBhvr rctx="PPT">
                                        <p:cTn id="11" dur="500" autoRev="1" fill="hold">
                                          <p:stCondLst>
                                            <p:cond delay="0"/>
                                          </p:stCondLst>
                                        </p:cTn>
                                        <p:tgtEl>
                                          <p:spTgt spid="24"/>
                                        </p:tgtEl>
                                        <p:attrNameLst>
                                          <p:attrName>ppt_w</p:attrName>
                                        </p:attrNameLst>
                                      </p:cBhvr>
                                    </p:anim>
                                    <p:anim by="(#ppt_w*0.50)" calcmode="lin" valueType="num">
                                      <p:cBhvr>
                                        <p:cTn id="12" dur="500" decel="50000" autoRev="1" fill="hold">
                                          <p:stCondLst>
                                            <p:cond delay="0"/>
                                          </p:stCondLst>
                                        </p:cTn>
                                        <p:tgtEl>
                                          <p:spTgt spid="24"/>
                                        </p:tgtEl>
                                        <p:attrNameLst>
                                          <p:attrName>ppt_x</p:attrName>
                                        </p:attrNameLst>
                                      </p:cBhvr>
                                    </p:anim>
                                    <p:anim from="(-#ppt_h/2)" to="(#ppt_y)" calcmode="lin" valueType="num">
                                      <p:cBhvr>
                                        <p:cTn id="13" dur="1000" fill="hold">
                                          <p:stCondLst>
                                            <p:cond delay="0"/>
                                          </p:stCondLst>
                                        </p:cTn>
                                        <p:tgtEl>
                                          <p:spTgt spid="24"/>
                                        </p:tgtEl>
                                        <p:attrNameLst>
                                          <p:attrName>ppt_y</p:attrName>
                                        </p:attrNameLst>
                                      </p:cBhvr>
                                    </p:anim>
                                    <p:animRot by="21600000">
                                      <p:cBhvr>
                                        <p:cTn id="14" dur="1000" fill="hold">
                                          <p:stCondLst>
                                            <p:cond delay="0"/>
                                          </p:stCondLst>
                                        </p:cTn>
                                        <p:tgtEl>
                                          <p:spTgt spid="24"/>
                                        </p:tgtEl>
                                        <p:attrNameLst>
                                          <p:attrName>r</p:attrName>
                                        </p:attrNameLst>
                                      </p:cBhvr>
                                    </p:animRot>
                                  </p:childTnLst>
                                </p:cTn>
                              </p:par>
                            </p:childTnLst>
                          </p:cTn>
                        </p:par>
                        <p:par>
                          <p:cTn id="15" fill="hold">
                            <p:stCondLst>
                              <p:cond delay="26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by="(-#ppt_w*2)" calcmode="lin" valueType="num">
                                      <p:cBhvr rctx="PPT">
                                        <p:cTn id="18" dur="500" autoRev="1" fill="hold">
                                          <p:stCondLst>
                                            <p:cond delay="0"/>
                                          </p:stCondLst>
                                        </p:cTn>
                                        <p:tgtEl>
                                          <p:spTgt spid="26"/>
                                        </p:tgtEl>
                                        <p:attrNameLst>
                                          <p:attrName>ppt_w</p:attrName>
                                        </p:attrNameLst>
                                      </p:cBhvr>
                                    </p:anim>
                                    <p:anim by="(#ppt_w*0.50)" calcmode="lin" valueType="num">
                                      <p:cBhvr>
                                        <p:cTn id="19" dur="500" decel="50000" autoRev="1" fill="hold">
                                          <p:stCondLst>
                                            <p:cond delay="0"/>
                                          </p:stCondLst>
                                        </p:cTn>
                                        <p:tgtEl>
                                          <p:spTgt spid="26"/>
                                        </p:tgtEl>
                                        <p:attrNameLst>
                                          <p:attrName>ppt_x</p:attrName>
                                        </p:attrNameLst>
                                      </p:cBhvr>
                                    </p:anim>
                                    <p:anim from="(-#ppt_h/2)" to="(#ppt_y)" calcmode="lin" valueType="num">
                                      <p:cBhvr>
                                        <p:cTn id="20" dur="1000" fill="hold">
                                          <p:stCondLst>
                                            <p:cond delay="0"/>
                                          </p:stCondLst>
                                        </p:cTn>
                                        <p:tgtEl>
                                          <p:spTgt spid="26"/>
                                        </p:tgtEl>
                                        <p:attrNameLst>
                                          <p:attrName>ppt_y</p:attrName>
                                        </p:attrNameLst>
                                      </p:cBhvr>
                                    </p:anim>
                                    <p:animRot by="21600000">
                                      <p:cBhvr>
                                        <p:cTn id="21" dur="1000"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785859" y="3142368"/>
            <a:ext cx="3544841" cy="830997"/>
          </a:xfrm>
          <a:prstGeom prst="rect">
            <a:avLst/>
          </a:prstGeom>
        </p:spPr>
        <p:txBody>
          <a:bodyPr wrap="square">
            <a:spAutoFit/>
          </a:bodyPr>
          <a:lstStyle/>
          <a:p>
            <a:pPr algn="just" fontAlgn="auto">
              <a:lnSpc>
                <a:spcPct val="150000"/>
              </a:lnSpc>
            </a:pPr>
            <a:r>
              <a:rPr lang="zh-CN" altLang="en-US" sz="1600" b="1" dirty="0" smtClean="0">
                <a:solidFill>
                  <a:schemeClr val="tx1">
                    <a:lumMod val="75000"/>
                    <a:lumOff val="25000"/>
                  </a:schemeClr>
                </a:solidFill>
                <a:latin typeface="Calibri Light" panose="020F0302020204030204" pitchFamily="34" charset="0"/>
              </a:rPr>
              <a:t>酒店工种</a:t>
            </a:r>
            <a:endParaRPr lang="en-US" altLang="zh-CN" sz="1600" b="1" dirty="0" smtClean="0">
              <a:solidFill>
                <a:schemeClr val="tx1">
                  <a:lumMod val="75000"/>
                  <a:lumOff val="25000"/>
                </a:schemeClr>
              </a:solidFill>
              <a:latin typeface="Calibri Light" panose="020F0302020204030204" pitchFamily="34" charset="0"/>
            </a:endParaRPr>
          </a:p>
          <a:p>
            <a:pPr algn="just" fontAlgn="auto">
              <a:lnSpc>
                <a:spcPct val="150000"/>
              </a:lnSpc>
            </a:pPr>
            <a:r>
              <a:rPr lang="zh-CN" altLang="en-US" sz="1600" b="1" dirty="0" smtClean="0">
                <a:solidFill>
                  <a:schemeClr val="bg1">
                    <a:lumMod val="50000"/>
                  </a:schemeClr>
                </a:solidFill>
                <a:latin typeface="Calibri Light" panose="020F0302020204030204" pitchFamily="34" charset="0"/>
              </a:rPr>
              <a:t>工种</a:t>
            </a:r>
            <a:r>
              <a:rPr lang="en-US" altLang="zh-CN" sz="1600" b="1" dirty="0" err="1" smtClean="0">
                <a:solidFill>
                  <a:schemeClr val="bg1">
                    <a:lumMod val="50000"/>
                  </a:schemeClr>
                </a:solidFill>
                <a:latin typeface="Calibri Light" panose="020F0302020204030204" pitchFamily="34" charset="0"/>
              </a:rPr>
              <a:t>所有信息一键录入，列表展示</a:t>
            </a:r>
            <a:r>
              <a:rPr lang="en-US" altLang="zh-CN" sz="1600" b="1" dirty="0" smtClean="0">
                <a:solidFill>
                  <a:schemeClr val="bg1">
                    <a:lumMod val="50000"/>
                  </a:schemeClr>
                </a:solidFill>
                <a:latin typeface="Calibri Light" panose="020F0302020204030204" pitchFamily="34" charset="0"/>
              </a:rPr>
              <a:t>；</a:t>
            </a:r>
          </a:p>
        </p:txBody>
      </p:sp>
      <p:sp>
        <p:nvSpPr>
          <p:cNvPr id="18" name="矩形 17"/>
          <p:cNvSpPr/>
          <p:nvPr/>
        </p:nvSpPr>
        <p:spPr>
          <a:xfrm>
            <a:off x="869576" y="384402"/>
            <a:ext cx="2846391" cy="830997"/>
          </a:xfrm>
          <a:prstGeom prst="rect">
            <a:avLst/>
          </a:prstGeom>
        </p:spPr>
        <p:txBody>
          <a:bodyPr wrap="square">
            <a:spAutoFit/>
          </a:bodyPr>
          <a:lstStyle/>
          <a:p>
            <a:r>
              <a:rPr lang="zh-CN" altLang="en-US" sz="4800" b="1" dirty="0" smtClean="0">
                <a:solidFill>
                  <a:schemeClr val="tx1">
                    <a:lumMod val="50000"/>
                    <a:lumOff val="50000"/>
                  </a:schemeClr>
                </a:solidFill>
              </a:rPr>
              <a:t>工种管理</a:t>
            </a:r>
            <a:endParaRPr lang="zh-CN" altLang="en-US" sz="4800" b="1" dirty="0">
              <a:solidFill>
                <a:schemeClr val="tx1">
                  <a:lumMod val="50000"/>
                  <a:lumOff val="50000"/>
                </a:schemeClr>
              </a:solidFill>
            </a:endParaRPr>
          </a:p>
        </p:txBody>
      </p:sp>
      <p:sp>
        <p:nvSpPr>
          <p:cNvPr id="19" name="矩形 18"/>
          <p:cNvSpPr/>
          <p:nvPr/>
        </p:nvSpPr>
        <p:spPr>
          <a:xfrm>
            <a:off x="1040859" y="1410511"/>
            <a:ext cx="2383278" cy="10700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1371601" y="1429968"/>
            <a:ext cx="417511" cy="35992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7392" y="4140376"/>
            <a:ext cx="3671841" cy="830997"/>
          </a:xfrm>
          <a:prstGeom prst="rect">
            <a:avLst/>
          </a:prstGeom>
        </p:spPr>
        <p:txBody>
          <a:bodyPr wrap="square">
            <a:spAutoFit/>
          </a:bodyPr>
          <a:lstStyle/>
          <a:p>
            <a:pPr algn="just">
              <a:lnSpc>
                <a:spcPct val="150000"/>
              </a:lnSpc>
            </a:pPr>
            <a:r>
              <a:rPr lang="zh-CN" altLang="en-US" sz="1600" b="1" dirty="0" smtClean="0">
                <a:solidFill>
                  <a:schemeClr val="tx1">
                    <a:lumMod val="75000"/>
                    <a:lumOff val="25000"/>
                  </a:schemeClr>
                </a:solidFill>
                <a:latin typeface="Calibri Light" panose="020F0302020204030204" pitchFamily="34" charset="0"/>
              </a:rPr>
              <a:t>价值点</a:t>
            </a:r>
            <a:endParaRPr lang="en-US" altLang="zh-CN" sz="1600" b="1" dirty="0" smtClean="0">
              <a:solidFill>
                <a:schemeClr val="tx1">
                  <a:lumMod val="75000"/>
                  <a:lumOff val="25000"/>
                </a:schemeClr>
              </a:solidFill>
              <a:latin typeface="Calibri Light" panose="020F0302020204030204" pitchFamily="34" charset="0"/>
            </a:endParaRPr>
          </a:p>
          <a:p>
            <a:pPr algn="just">
              <a:lnSpc>
                <a:spcPct val="150000"/>
              </a:lnSpc>
            </a:pPr>
            <a:r>
              <a:rPr lang="zh-CN" altLang="en-US" sz="1600" b="1" dirty="0" smtClean="0">
                <a:solidFill>
                  <a:schemeClr val="bg1">
                    <a:lumMod val="50000"/>
                  </a:schemeClr>
                </a:solidFill>
                <a:latin typeface="Calibri Light" panose="020F0302020204030204" pitchFamily="34" charset="0"/>
              </a:rPr>
              <a:t>用于和临时工人员挂钩，结算劳务工资</a:t>
            </a:r>
            <a:endParaRPr lang="zh-CN" altLang="en-US" sz="1600" b="1" dirty="0">
              <a:solidFill>
                <a:schemeClr val="bg1">
                  <a:lumMod val="50000"/>
                </a:schemeClr>
              </a:solidFill>
              <a:latin typeface="Calibri Light" panose="020F0302020204030204" pitchFamily="34" charset="0"/>
            </a:endParaRPr>
          </a:p>
        </p:txBody>
      </p:sp>
      <p:pic>
        <p:nvPicPr>
          <p:cNvPr id="30723" name="Picture 3" descr="C:\Users\Administrator\Desktop\0450bdd0d87179b3df3a003879333ac.jpg"/>
          <p:cNvPicPr>
            <a:picLocks noChangeAspect="1" noChangeArrowheads="1"/>
          </p:cNvPicPr>
          <p:nvPr/>
        </p:nvPicPr>
        <p:blipFill>
          <a:blip r:embed="rId3" cstate="print"/>
          <a:srcRect/>
          <a:stretch>
            <a:fillRect/>
          </a:stretch>
        </p:blipFill>
        <p:spPr bwMode="auto">
          <a:xfrm>
            <a:off x="4638675" y="2028825"/>
            <a:ext cx="4288879" cy="3134638"/>
          </a:xfrm>
          <a:prstGeom prst="rect">
            <a:avLst/>
          </a:prstGeom>
          <a:noFill/>
        </p:spPr>
      </p:pic>
      <p:pic>
        <p:nvPicPr>
          <p:cNvPr id="30724" name="Picture 4" descr="C:\Users\Administrator\Desktop\c2745cd858012dfbb04f278b2d27d81.png"/>
          <p:cNvPicPr>
            <a:picLocks noChangeAspect="1" noChangeArrowheads="1"/>
          </p:cNvPicPr>
          <p:nvPr/>
        </p:nvPicPr>
        <p:blipFill>
          <a:blip r:embed="rId4" cstate="print"/>
          <a:srcRect/>
          <a:stretch>
            <a:fillRect/>
          </a:stretch>
        </p:blipFill>
        <p:spPr bwMode="auto">
          <a:xfrm>
            <a:off x="9030047" y="2021324"/>
            <a:ext cx="2954735" cy="3387135"/>
          </a:xfrm>
          <a:prstGeom prst="rect">
            <a:avLst/>
          </a:prstGeom>
          <a:noFill/>
        </p:spPr>
      </p:pic>
    </p:spTree>
    <p:extLst>
      <p:ext uri="{BB962C8B-B14F-4D97-AF65-F5344CB8AC3E}">
        <p14:creationId xmlns:p14="http://schemas.microsoft.com/office/powerpoint/2010/main" val="384776238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61909" y="1442736"/>
            <a:ext cx="3516158" cy="830997"/>
          </a:xfrm>
          <a:prstGeom prst="rect">
            <a:avLst/>
          </a:prstGeom>
        </p:spPr>
        <p:txBody>
          <a:bodyPr wrap="square">
            <a:spAutoFit/>
          </a:bodyPr>
          <a:lstStyle/>
          <a:p>
            <a:r>
              <a:rPr lang="zh-CN" altLang="en-US" sz="4800" b="1" dirty="0" smtClean="0">
                <a:solidFill>
                  <a:schemeClr val="tx1">
                    <a:lumMod val="50000"/>
                    <a:lumOff val="50000"/>
                  </a:schemeClr>
                </a:solidFill>
              </a:rPr>
              <a:t>黑名单管理</a:t>
            </a:r>
            <a:endParaRPr lang="zh-CN" altLang="en-US" sz="4800" b="1" dirty="0">
              <a:solidFill>
                <a:schemeClr val="tx1">
                  <a:lumMod val="50000"/>
                  <a:lumOff val="50000"/>
                </a:schemeClr>
              </a:solidFill>
            </a:endParaRPr>
          </a:p>
        </p:txBody>
      </p:sp>
      <p:sp>
        <p:nvSpPr>
          <p:cNvPr id="3" name="矩形 2"/>
          <p:cNvSpPr/>
          <p:nvPr/>
        </p:nvSpPr>
        <p:spPr>
          <a:xfrm>
            <a:off x="7433192" y="2468845"/>
            <a:ext cx="3082408" cy="1304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0800000">
            <a:off x="7763934" y="2539104"/>
            <a:ext cx="417511" cy="35992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descr="http://p1.so.qhimgs1.com/t01cd35fe43c239b5d1.jpg"/>
          <p:cNvPicPr>
            <a:picLocks noChangeAspect="1" noChangeArrowheads="1"/>
          </p:cNvPicPr>
          <p:nvPr/>
        </p:nvPicPr>
        <p:blipFill>
          <a:blip r:embed="rId2" cstate="print"/>
          <a:srcRect/>
          <a:stretch>
            <a:fillRect/>
          </a:stretch>
        </p:blipFill>
        <p:spPr bwMode="auto">
          <a:xfrm>
            <a:off x="554664" y="1544800"/>
            <a:ext cx="6100763" cy="3519672"/>
          </a:xfrm>
          <a:prstGeom prst="rect">
            <a:avLst/>
          </a:prstGeom>
          <a:noFill/>
        </p:spPr>
      </p:pic>
      <p:sp>
        <p:nvSpPr>
          <p:cNvPr id="8" name="文本框 13"/>
          <p:cNvSpPr txBox="1"/>
          <p:nvPr/>
        </p:nvSpPr>
        <p:spPr>
          <a:xfrm>
            <a:off x="7372467" y="3051800"/>
            <a:ext cx="4102659" cy="2769989"/>
          </a:xfrm>
          <a:prstGeom prst="rect">
            <a:avLst/>
          </a:prstGeom>
          <a:noFill/>
        </p:spPr>
        <p:txBody>
          <a:bodyPr wrap="square" rtlCol="0">
            <a:spAutoFit/>
          </a:bodyPr>
          <a:lstStyle/>
          <a:p>
            <a:pPr algn="just">
              <a:lnSpc>
                <a:spcPct val="150000"/>
              </a:lnSpc>
            </a:pPr>
            <a:r>
              <a:rPr lang="zh-CN" altLang="en-US" b="1" dirty="0" smtClean="0">
                <a:solidFill>
                  <a:schemeClr val="tx1">
                    <a:lumMod val="75000"/>
                    <a:lumOff val="25000"/>
                  </a:schemeClr>
                </a:solidFill>
                <a:latin typeface="Calibri Light" panose="020F0302020204030204" pitchFamily="34" charset="0"/>
              </a:rPr>
              <a:t>黑名单花名册</a:t>
            </a:r>
            <a:endParaRPr lang="en-US" altLang="zh-CN" b="1" dirty="0" smtClean="0">
              <a:solidFill>
                <a:schemeClr val="tx1">
                  <a:lumMod val="75000"/>
                  <a:lumOff val="25000"/>
                </a:schemeClr>
              </a:solidFill>
              <a:latin typeface="Calibri Light" panose="020F0302020204030204" pitchFamily="34" charset="0"/>
            </a:endParaRPr>
          </a:p>
          <a:p>
            <a:pPr algn="just">
              <a:lnSpc>
                <a:spcPct val="150000"/>
              </a:lnSpc>
            </a:pPr>
            <a:r>
              <a:rPr lang="zh-CN" altLang="en-US" sz="1600" b="1" dirty="0" smtClean="0">
                <a:solidFill>
                  <a:schemeClr val="bg1">
                    <a:lumMod val="50000"/>
                  </a:schemeClr>
                </a:solidFill>
                <a:latin typeface="Calibri Light" panose="020F0302020204030204" pitchFamily="34" charset="0"/>
              </a:rPr>
              <a:t>列</a:t>
            </a:r>
            <a:r>
              <a:rPr lang="zh-CN" altLang="en-US" sz="1600" b="1" dirty="0">
                <a:solidFill>
                  <a:schemeClr val="bg1">
                    <a:lumMod val="50000"/>
                  </a:schemeClr>
                </a:solidFill>
                <a:latin typeface="Calibri Light" panose="020F0302020204030204" pitchFamily="34" charset="0"/>
              </a:rPr>
              <a:t>表展示已纳入 到黑名单中的临时工</a:t>
            </a:r>
            <a:r>
              <a:rPr lang="zh-CN" altLang="en-US" sz="1600" b="1" dirty="0" smtClean="0">
                <a:solidFill>
                  <a:schemeClr val="bg1">
                    <a:lumMod val="50000"/>
                  </a:schemeClr>
                </a:solidFill>
                <a:latin typeface="Calibri Light" panose="020F0302020204030204" pitchFamily="34" charset="0"/>
              </a:rPr>
              <a:t>信息</a:t>
            </a:r>
            <a:r>
              <a:rPr lang="en-US" altLang="zh-CN" sz="1600" b="1" dirty="0" smtClean="0">
                <a:solidFill>
                  <a:schemeClr val="bg1">
                    <a:lumMod val="50000"/>
                  </a:schemeClr>
                </a:solidFill>
                <a:latin typeface="Calibri Light" panose="020F0302020204030204" pitchFamily="34" charset="0"/>
              </a:rPr>
              <a:t>,</a:t>
            </a:r>
            <a:r>
              <a:rPr lang="zh-CN" altLang="en-US" sz="1600" b="1" dirty="0" smtClean="0">
                <a:solidFill>
                  <a:schemeClr val="bg1">
                    <a:lumMod val="50000"/>
                  </a:schemeClr>
                </a:solidFill>
                <a:latin typeface="Calibri Light" panose="020F0302020204030204" pitchFamily="34" charset="0"/>
              </a:rPr>
              <a:t>条件查询。</a:t>
            </a:r>
            <a:endParaRPr lang="zh-CN" sz="1600" b="1" dirty="0">
              <a:solidFill>
                <a:schemeClr val="bg1">
                  <a:lumMod val="50000"/>
                </a:schemeClr>
              </a:solidFill>
              <a:latin typeface="Calibri Light" panose="020F0302020204030204" pitchFamily="34" charset="0"/>
            </a:endParaRPr>
          </a:p>
          <a:p>
            <a:pPr algn="just" fontAlgn="auto">
              <a:lnSpc>
                <a:spcPct val="150000"/>
              </a:lnSpc>
            </a:pPr>
            <a:r>
              <a:rPr lang="zh-CN" altLang="en-US" b="1" dirty="0" smtClean="0">
                <a:solidFill>
                  <a:schemeClr val="tx1">
                    <a:lumMod val="75000"/>
                    <a:lumOff val="25000"/>
                  </a:schemeClr>
                </a:solidFill>
                <a:latin typeface="Calibri Light" panose="020F0302020204030204" pitchFamily="34" charset="0"/>
              </a:rPr>
              <a:t>价</a:t>
            </a:r>
            <a:r>
              <a:rPr lang="zh-CN" altLang="en-US" b="1" dirty="0">
                <a:solidFill>
                  <a:schemeClr val="tx1">
                    <a:lumMod val="75000"/>
                    <a:lumOff val="25000"/>
                  </a:schemeClr>
                </a:solidFill>
                <a:latin typeface="Calibri Light" panose="020F0302020204030204" pitchFamily="34" charset="0"/>
              </a:rPr>
              <a:t>值</a:t>
            </a:r>
            <a:r>
              <a:rPr lang="zh-CN" altLang="en-US" b="1" dirty="0" smtClean="0">
                <a:solidFill>
                  <a:schemeClr val="tx1">
                    <a:lumMod val="75000"/>
                    <a:lumOff val="25000"/>
                  </a:schemeClr>
                </a:solidFill>
                <a:latin typeface="Calibri Light" panose="020F0302020204030204" pitchFamily="34" charset="0"/>
              </a:rPr>
              <a:t>点</a:t>
            </a:r>
            <a:endParaRPr lang="en-US" altLang="zh-CN" b="1" dirty="0" smtClean="0">
              <a:solidFill>
                <a:schemeClr val="tx1">
                  <a:lumMod val="75000"/>
                  <a:lumOff val="25000"/>
                </a:schemeClr>
              </a:solidFill>
              <a:latin typeface="Calibri Light" panose="020F0302020204030204" pitchFamily="34" charset="0"/>
            </a:endParaRPr>
          </a:p>
          <a:p>
            <a:pPr algn="just" fontAlgn="auto">
              <a:lnSpc>
                <a:spcPct val="150000"/>
              </a:lnSpc>
            </a:pPr>
            <a:r>
              <a:rPr lang="zh-CN" altLang="en-US" sz="1600" b="1" dirty="0" smtClean="0">
                <a:solidFill>
                  <a:schemeClr val="bg1">
                    <a:lumMod val="50000"/>
                  </a:schemeClr>
                </a:solidFill>
                <a:latin typeface="Calibri Light" panose="020F0302020204030204" pitchFamily="34" charset="0"/>
              </a:rPr>
              <a:t>前端考勤打卡自动识别黑名单，对于纳入到黑名单的临时工不计入薪资合算体系。</a:t>
            </a:r>
            <a:endParaRPr lang="en-US" altLang="zh-CN" sz="1600" b="1" dirty="0" smtClean="0">
              <a:solidFill>
                <a:schemeClr val="bg1">
                  <a:lumMod val="50000"/>
                </a:schemeClr>
              </a:solidFill>
              <a:latin typeface="Calibri Light" panose="020F0302020204030204" pitchFamily="34" charset="0"/>
            </a:endParaRPr>
          </a:p>
          <a:p>
            <a:pPr algn="just" fontAlgn="auto">
              <a:lnSpc>
                <a:spcPct val="150000"/>
              </a:lnSpc>
            </a:pPr>
            <a:r>
              <a:rPr lang="zh-CN" altLang="en-US" sz="1600" b="1" dirty="0" smtClean="0">
                <a:solidFill>
                  <a:schemeClr val="bg1">
                    <a:lumMod val="50000"/>
                  </a:schemeClr>
                </a:solidFill>
                <a:latin typeface="Calibri Light" panose="020F0302020204030204" pitchFamily="34" charset="0"/>
              </a:rPr>
              <a:t>加入黑名单的员工可做系统提示。</a:t>
            </a:r>
            <a:endParaRPr lang="zh-CN" sz="1600" b="1" dirty="0">
              <a:solidFill>
                <a:srgbClr val="3A3A3A"/>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Users\Administrator\Desktop\b50938b30963bad2216c11cc2eda12ef.jpg"/>
          <p:cNvPicPr>
            <a:picLocks noChangeAspect="1" noChangeArrowheads="1"/>
          </p:cNvPicPr>
          <p:nvPr/>
        </p:nvPicPr>
        <p:blipFill>
          <a:blip r:embed="rId2" cstate="print"/>
          <a:srcRect/>
          <a:stretch>
            <a:fillRect/>
          </a:stretch>
        </p:blipFill>
        <p:spPr bwMode="auto">
          <a:xfrm>
            <a:off x="0" y="-165369"/>
            <a:ext cx="12192000" cy="7023370"/>
          </a:xfrm>
          <a:prstGeom prst="rect">
            <a:avLst/>
          </a:prstGeom>
          <a:noFill/>
        </p:spPr>
      </p:pic>
      <p:sp>
        <p:nvSpPr>
          <p:cNvPr id="16" name="矩形 15"/>
          <p:cNvSpPr/>
          <p:nvPr/>
        </p:nvSpPr>
        <p:spPr>
          <a:xfrm>
            <a:off x="1" y="-194553"/>
            <a:ext cx="12811124" cy="7605003"/>
          </a:xfrm>
          <a:prstGeom prst="rect">
            <a:avLst/>
          </a:prstGeom>
          <a:solidFill>
            <a:schemeClr val="tx1">
              <a:lumMod val="95000"/>
              <a:lumOff val="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979642" y="646870"/>
            <a:ext cx="3516158" cy="830997"/>
          </a:xfrm>
          <a:prstGeom prst="rect">
            <a:avLst/>
          </a:prstGeom>
        </p:spPr>
        <p:txBody>
          <a:bodyPr wrap="square">
            <a:spAutoFit/>
          </a:bodyPr>
          <a:lstStyle/>
          <a:p>
            <a:r>
              <a:rPr lang="zh-CN" altLang="en-US" sz="4800" b="1" dirty="0" smtClean="0">
                <a:solidFill>
                  <a:schemeClr val="bg1"/>
                </a:solidFill>
              </a:rPr>
              <a:t>打卡管理</a:t>
            </a:r>
            <a:endParaRPr lang="zh-CN" altLang="en-US" sz="4800" b="1" dirty="0">
              <a:solidFill>
                <a:schemeClr val="bg1"/>
              </a:solidFill>
            </a:endParaRPr>
          </a:p>
        </p:txBody>
      </p:sp>
      <p:sp>
        <p:nvSpPr>
          <p:cNvPr id="3" name="矩形 2"/>
          <p:cNvSpPr/>
          <p:nvPr/>
        </p:nvSpPr>
        <p:spPr>
          <a:xfrm>
            <a:off x="1150925" y="1672979"/>
            <a:ext cx="3082408" cy="130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0800000">
            <a:off x="1481667" y="1743238"/>
            <a:ext cx="417511" cy="3599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62"/>
          <p:cNvSpPr>
            <a:spLocks noChangeArrowheads="1"/>
          </p:cNvSpPr>
          <p:nvPr/>
        </p:nvSpPr>
        <p:spPr bwMode="auto">
          <a:xfrm>
            <a:off x="1379679" y="2750435"/>
            <a:ext cx="1889502" cy="684998"/>
          </a:xfrm>
          <a:custGeom>
            <a:avLst/>
            <a:gdLst>
              <a:gd name="T0" fmla="*/ 21885675 w 1293018"/>
              <a:gd name="T1" fmla="*/ 0 h 2000700"/>
              <a:gd name="T2" fmla="*/ 23883245 w 1293018"/>
              <a:gd name="T3" fmla="*/ 189748 h 2000700"/>
              <a:gd name="T4" fmla="*/ 30505571 w 1293018"/>
              <a:gd name="T5" fmla="*/ 189748 h 2000700"/>
              <a:gd name="T6" fmla="*/ 33944879 w 1293018"/>
              <a:gd name="T7" fmla="*/ 379234 h 2000700"/>
              <a:gd name="T8" fmla="*/ 33944879 w 1293018"/>
              <a:gd name="T9" fmla="*/ 2704225 h 2000700"/>
              <a:gd name="T10" fmla="*/ 30505571 w 1293018"/>
              <a:gd name="T11" fmla="*/ 2893710 h 2000700"/>
              <a:gd name="T12" fmla="*/ 3439300 w 1293018"/>
              <a:gd name="T13" fmla="*/ 2893710 h 2000700"/>
              <a:gd name="T14" fmla="*/ 0 w 1293018"/>
              <a:gd name="T15" fmla="*/ 2704225 h 2000700"/>
              <a:gd name="T16" fmla="*/ 0 w 1293018"/>
              <a:gd name="T17" fmla="*/ 379234 h 2000700"/>
              <a:gd name="T18" fmla="*/ 3439300 w 1293018"/>
              <a:gd name="T19" fmla="*/ 189748 h 2000700"/>
              <a:gd name="T20" fmla="*/ 19888062 w 1293018"/>
              <a:gd name="T21" fmla="*/ 189748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solidFill>
            <a:schemeClr val="bg1"/>
          </a:solidFill>
          <a:ln w="3175">
            <a:solidFill>
              <a:schemeClr val="bg1"/>
            </a:solidFill>
            <a:miter lim="800000"/>
            <a:headEnd/>
            <a:tailEnd/>
          </a:ln>
          <a:effectLst>
            <a:outerShdw blurRad="63500" dist="38100" dir="2700000" algn="ctr" rotWithShape="0">
              <a:srgbClr val="000000">
                <a:alpha val="18999"/>
              </a:srgbClr>
            </a:outerShdw>
          </a:effectLst>
        </p:spPr>
        <p:txBody>
          <a:bodyPr lIns="68580" tIns="34290" rIns="68580" bIns="34290" anchor="ctr"/>
          <a:lstStyle>
            <a:lvl1pPr>
              <a:defRPr>
                <a:solidFill>
                  <a:schemeClr val="tx1"/>
                </a:solidFill>
                <a:latin typeface="Calibri" charset="0"/>
                <a:ea typeface="宋体" charset="0"/>
              </a:defRPr>
            </a:lvl1pPr>
            <a:lvl2pPr>
              <a:defRPr>
                <a:solidFill>
                  <a:schemeClr val="tx1"/>
                </a:solidFill>
                <a:latin typeface="Calibri" charset="0"/>
                <a:ea typeface="宋体" charset="0"/>
              </a:defRPr>
            </a:lvl2pPr>
            <a:lvl3pPr>
              <a:defRPr>
                <a:solidFill>
                  <a:schemeClr val="tx1"/>
                </a:solidFill>
                <a:latin typeface="Calibri" charset="0"/>
                <a:ea typeface="宋体" charset="0"/>
              </a:defRPr>
            </a:lvl3pPr>
            <a:lvl4pPr>
              <a:defRPr>
                <a:solidFill>
                  <a:schemeClr val="tx1"/>
                </a:solidFill>
                <a:latin typeface="Calibri" charset="0"/>
                <a:ea typeface="宋体" charset="0"/>
              </a:defRPr>
            </a:lvl4pPr>
            <a:lvl5pPr>
              <a:defRPr>
                <a:solidFill>
                  <a:schemeClr val="tx1"/>
                </a:solidFill>
                <a:latin typeface="Calibri" charset="0"/>
                <a:ea typeface="宋体" charset="0"/>
              </a:defRPr>
            </a:lvl5pPr>
            <a:lvl6pPr fontAlgn="base">
              <a:spcBef>
                <a:spcPct val="0"/>
              </a:spcBef>
              <a:spcAft>
                <a:spcPct val="0"/>
              </a:spcAft>
              <a:buFont typeface="Arial" charset="0"/>
              <a:defRPr>
                <a:solidFill>
                  <a:schemeClr val="tx1"/>
                </a:solidFill>
                <a:latin typeface="Calibri" charset="0"/>
                <a:ea typeface="宋体" charset="0"/>
              </a:defRPr>
            </a:lvl6pPr>
            <a:lvl7pPr fontAlgn="base">
              <a:spcBef>
                <a:spcPct val="0"/>
              </a:spcBef>
              <a:spcAft>
                <a:spcPct val="0"/>
              </a:spcAft>
              <a:buFont typeface="Arial" charset="0"/>
              <a:defRPr>
                <a:solidFill>
                  <a:schemeClr val="tx1"/>
                </a:solidFill>
                <a:latin typeface="Calibri" charset="0"/>
                <a:ea typeface="宋体" charset="0"/>
              </a:defRPr>
            </a:lvl7pPr>
            <a:lvl8pPr fontAlgn="base">
              <a:spcBef>
                <a:spcPct val="0"/>
              </a:spcBef>
              <a:spcAft>
                <a:spcPct val="0"/>
              </a:spcAft>
              <a:buFont typeface="Arial" charset="0"/>
              <a:defRPr>
                <a:solidFill>
                  <a:schemeClr val="tx1"/>
                </a:solidFill>
                <a:latin typeface="Calibri" charset="0"/>
                <a:ea typeface="宋体" charset="0"/>
              </a:defRPr>
            </a:lvl8pPr>
            <a:lvl9pPr fontAlgn="base">
              <a:spcBef>
                <a:spcPct val="0"/>
              </a:spcBef>
              <a:spcAft>
                <a:spcPct val="0"/>
              </a:spcAft>
              <a:buFont typeface="Arial" charset="0"/>
              <a:defRPr>
                <a:solidFill>
                  <a:schemeClr val="tx1"/>
                </a:solidFill>
                <a:latin typeface="Calibri" charset="0"/>
                <a:ea typeface="宋体" charset="0"/>
              </a:defRPr>
            </a:lvl9pPr>
          </a:lstStyle>
          <a:p>
            <a:pPr algn="ctr" eaLnBrk="1" hangingPunct="1">
              <a:lnSpc>
                <a:spcPct val="150000"/>
              </a:lnSpc>
              <a:buFont typeface="Arial" charset="0"/>
              <a:buNone/>
              <a:defRPr/>
            </a:pPr>
            <a:r>
              <a:rPr lang="zh-CN" altLang="en-US" b="1" dirty="0" smtClean="0">
                <a:solidFill>
                  <a:schemeClr val="tx1">
                    <a:lumMod val="75000"/>
                    <a:lumOff val="25000"/>
                  </a:schemeClr>
                </a:solidFill>
                <a:latin typeface="微软雅黑" charset="0"/>
                <a:ea typeface="微软雅黑" charset="0"/>
                <a:cs typeface="+mn-cs"/>
              </a:rPr>
              <a:t>打卡记录</a:t>
            </a:r>
          </a:p>
        </p:txBody>
      </p:sp>
      <p:sp>
        <p:nvSpPr>
          <p:cNvPr id="11" name="TextBox 10"/>
          <p:cNvSpPr txBox="1"/>
          <p:nvPr/>
        </p:nvSpPr>
        <p:spPr>
          <a:xfrm>
            <a:off x="1303303" y="3850217"/>
            <a:ext cx="2139455" cy="1156855"/>
          </a:xfrm>
          <a:prstGeom prst="rect">
            <a:avLst/>
          </a:prstGeom>
          <a:noFill/>
        </p:spPr>
        <p:txBody>
          <a:bodyPr wrap="square" rtlCol="0">
            <a:spAutoFit/>
          </a:bodyPr>
          <a:lstStyle/>
          <a:p>
            <a:pPr>
              <a:lnSpc>
                <a:spcPct val="150000"/>
              </a:lnSpc>
            </a:pPr>
            <a:r>
              <a:rPr lang="zh-CN" altLang="en-US" sz="1600" dirty="0" smtClean="0">
                <a:solidFill>
                  <a:schemeClr val="bg1"/>
                </a:solidFill>
                <a:latin typeface="+mn-ea"/>
                <a:cs typeface="+mn-ea"/>
              </a:rPr>
              <a:t>列表展示临时工上、下班打卡时间信息。条件查询；</a:t>
            </a:r>
            <a:endParaRPr lang="en-US" altLang="zh-CN" sz="1600" dirty="0" smtClean="0">
              <a:solidFill>
                <a:schemeClr val="bg1"/>
              </a:solidFill>
              <a:latin typeface="+mn-ea"/>
              <a:cs typeface="+mn-ea"/>
            </a:endParaRPr>
          </a:p>
        </p:txBody>
      </p:sp>
      <p:sp>
        <p:nvSpPr>
          <p:cNvPr id="13" name="矩形 12"/>
          <p:cNvSpPr/>
          <p:nvPr/>
        </p:nvSpPr>
        <p:spPr>
          <a:xfrm>
            <a:off x="4083050" y="3760026"/>
            <a:ext cx="2065867" cy="1526187"/>
          </a:xfrm>
          <a:prstGeom prst="rect">
            <a:avLst/>
          </a:prstGeom>
        </p:spPr>
        <p:txBody>
          <a:bodyPr wrap="square">
            <a:spAutoFit/>
          </a:bodyPr>
          <a:lstStyle/>
          <a:p>
            <a:pPr algn="just" fontAlgn="auto">
              <a:lnSpc>
                <a:spcPct val="150000"/>
              </a:lnSpc>
            </a:pPr>
            <a:r>
              <a:rPr lang="zh-CN" altLang="en-US" sz="1600" dirty="0" smtClean="0">
                <a:solidFill>
                  <a:schemeClr val="bg1"/>
                </a:solidFill>
                <a:latin typeface="+mn-ea"/>
                <a:cs typeface="+mn-ea"/>
              </a:rPr>
              <a:t>用于追踪临时工每次打卡情况，做为打卡依据，方便查询；并且用于后期合算薪资</a:t>
            </a:r>
            <a:endParaRPr lang="zh-CN" altLang="en-US" sz="1600" dirty="0">
              <a:solidFill>
                <a:schemeClr val="bg1"/>
              </a:solidFill>
              <a:latin typeface="+mn-ea"/>
              <a:cs typeface="+mn-ea"/>
            </a:endParaRPr>
          </a:p>
        </p:txBody>
      </p:sp>
      <p:sp>
        <p:nvSpPr>
          <p:cNvPr id="14" name="任意多边形 62"/>
          <p:cNvSpPr>
            <a:spLocks noChangeArrowheads="1"/>
          </p:cNvSpPr>
          <p:nvPr/>
        </p:nvSpPr>
        <p:spPr bwMode="auto">
          <a:xfrm>
            <a:off x="4102771" y="2749377"/>
            <a:ext cx="1889502" cy="684998"/>
          </a:xfrm>
          <a:custGeom>
            <a:avLst/>
            <a:gdLst>
              <a:gd name="T0" fmla="*/ 21885675 w 1293018"/>
              <a:gd name="T1" fmla="*/ 0 h 2000700"/>
              <a:gd name="T2" fmla="*/ 23883245 w 1293018"/>
              <a:gd name="T3" fmla="*/ 189748 h 2000700"/>
              <a:gd name="T4" fmla="*/ 30505571 w 1293018"/>
              <a:gd name="T5" fmla="*/ 189748 h 2000700"/>
              <a:gd name="T6" fmla="*/ 33944879 w 1293018"/>
              <a:gd name="T7" fmla="*/ 379234 h 2000700"/>
              <a:gd name="T8" fmla="*/ 33944879 w 1293018"/>
              <a:gd name="T9" fmla="*/ 2704225 h 2000700"/>
              <a:gd name="T10" fmla="*/ 30505571 w 1293018"/>
              <a:gd name="T11" fmla="*/ 2893710 h 2000700"/>
              <a:gd name="T12" fmla="*/ 3439300 w 1293018"/>
              <a:gd name="T13" fmla="*/ 2893710 h 2000700"/>
              <a:gd name="T14" fmla="*/ 0 w 1293018"/>
              <a:gd name="T15" fmla="*/ 2704225 h 2000700"/>
              <a:gd name="T16" fmla="*/ 0 w 1293018"/>
              <a:gd name="T17" fmla="*/ 379234 h 2000700"/>
              <a:gd name="T18" fmla="*/ 3439300 w 1293018"/>
              <a:gd name="T19" fmla="*/ 189748 h 2000700"/>
              <a:gd name="T20" fmla="*/ 19888062 w 1293018"/>
              <a:gd name="T21" fmla="*/ 189748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solidFill>
            <a:schemeClr val="bg1"/>
          </a:solidFill>
          <a:ln w="3175">
            <a:solidFill>
              <a:schemeClr val="bg1"/>
            </a:solidFill>
            <a:miter lim="800000"/>
            <a:headEnd/>
            <a:tailEnd/>
          </a:ln>
          <a:effectLst>
            <a:outerShdw blurRad="63500" dist="38100" dir="2700000" algn="ctr" rotWithShape="0">
              <a:srgbClr val="000000">
                <a:alpha val="18999"/>
              </a:srgbClr>
            </a:outerShdw>
          </a:effectLst>
        </p:spPr>
        <p:txBody>
          <a:bodyPr lIns="68580" tIns="34290" rIns="68580" bIns="34290" anchor="ctr"/>
          <a:lstStyle>
            <a:lvl1pPr>
              <a:defRPr>
                <a:solidFill>
                  <a:schemeClr val="tx1"/>
                </a:solidFill>
                <a:latin typeface="Calibri" charset="0"/>
                <a:ea typeface="宋体" charset="0"/>
              </a:defRPr>
            </a:lvl1pPr>
            <a:lvl2pPr>
              <a:defRPr>
                <a:solidFill>
                  <a:schemeClr val="tx1"/>
                </a:solidFill>
                <a:latin typeface="Calibri" charset="0"/>
                <a:ea typeface="宋体" charset="0"/>
              </a:defRPr>
            </a:lvl2pPr>
            <a:lvl3pPr>
              <a:defRPr>
                <a:solidFill>
                  <a:schemeClr val="tx1"/>
                </a:solidFill>
                <a:latin typeface="Calibri" charset="0"/>
                <a:ea typeface="宋体" charset="0"/>
              </a:defRPr>
            </a:lvl3pPr>
            <a:lvl4pPr>
              <a:defRPr>
                <a:solidFill>
                  <a:schemeClr val="tx1"/>
                </a:solidFill>
                <a:latin typeface="Calibri" charset="0"/>
                <a:ea typeface="宋体" charset="0"/>
              </a:defRPr>
            </a:lvl4pPr>
            <a:lvl5pPr>
              <a:defRPr>
                <a:solidFill>
                  <a:schemeClr val="tx1"/>
                </a:solidFill>
                <a:latin typeface="Calibri" charset="0"/>
                <a:ea typeface="宋体" charset="0"/>
              </a:defRPr>
            </a:lvl5pPr>
            <a:lvl6pPr fontAlgn="base">
              <a:spcBef>
                <a:spcPct val="0"/>
              </a:spcBef>
              <a:spcAft>
                <a:spcPct val="0"/>
              </a:spcAft>
              <a:buFont typeface="Arial" charset="0"/>
              <a:defRPr>
                <a:solidFill>
                  <a:schemeClr val="tx1"/>
                </a:solidFill>
                <a:latin typeface="Calibri" charset="0"/>
                <a:ea typeface="宋体" charset="0"/>
              </a:defRPr>
            </a:lvl6pPr>
            <a:lvl7pPr fontAlgn="base">
              <a:spcBef>
                <a:spcPct val="0"/>
              </a:spcBef>
              <a:spcAft>
                <a:spcPct val="0"/>
              </a:spcAft>
              <a:buFont typeface="Arial" charset="0"/>
              <a:defRPr>
                <a:solidFill>
                  <a:schemeClr val="tx1"/>
                </a:solidFill>
                <a:latin typeface="Calibri" charset="0"/>
                <a:ea typeface="宋体" charset="0"/>
              </a:defRPr>
            </a:lvl7pPr>
            <a:lvl8pPr fontAlgn="base">
              <a:spcBef>
                <a:spcPct val="0"/>
              </a:spcBef>
              <a:spcAft>
                <a:spcPct val="0"/>
              </a:spcAft>
              <a:buFont typeface="Arial" charset="0"/>
              <a:defRPr>
                <a:solidFill>
                  <a:schemeClr val="tx1"/>
                </a:solidFill>
                <a:latin typeface="Calibri" charset="0"/>
                <a:ea typeface="宋体" charset="0"/>
              </a:defRPr>
            </a:lvl8pPr>
            <a:lvl9pPr fontAlgn="base">
              <a:spcBef>
                <a:spcPct val="0"/>
              </a:spcBef>
              <a:spcAft>
                <a:spcPct val="0"/>
              </a:spcAft>
              <a:buFont typeface="Arial" charset="0"/>
              <a:defRPr>
                <a:solidFill>
                  <a:schemeClr val="tx1"/>
                </a:solidFill>
                <a:latin typeface="Calibri" charset="0"/>
                <a:ea typeface="宋体" charset="0"/>
              </a:defRPr>
            </a:lvl9pPr>
          </a:lstStyle>
          <a:p>
            <a:pPr algn="ctr" eaLnBrk="1" hangingPunct="1">
              <a:lnSpc>
                <a:spcPct val="150000"/>
              </a:lnSpc>
              <a:buFont typeface="Arial" charset="0"/>
              <a:buNone/>
              <a:defRPr/>
            </a:pPr>
            <a:r>
              <a:rPr lang="zh-CN" altLang="en-US" b="1" dirty="0" smtClean="0">
                <a:solidFill>
                  <a:schemeClr val="tx1">
                    <a:lumMod val="75000"/>
                    <a:lumOff val="25000"/>
                  </a:schemeClr>
                </a:solidFill>
                <a:latin typeface="微软雅黑" charset="0"/>
                <a:ea typeface="微软雅黑" charset="0"/>
                <a:cs typeface="+mn-cs"/>
              </a:rPr>
              <a:t>价值点</a:t>
            </a:r>
          </a:p>
        </p:txBody>
      </p:sp>
      <p:pic>
        <p:nvPicPr>
          <p:cNvPr id="30722" name="Picture 2" descr="http://uploads.oh100.com/allimg/1708/96-1FPG61059.jpg"/>
          <p:cNvPicPr>
            <a:picLocks noChangeAspect="1" noChangeArrowheads="1"/>
          </p:cNvPicPr>
          <p:nvPr/>
        </p:nvPicPr>
        <p:blipFill>
          <a:blip r:embed="rId3" cstate="print"/>
          <a:srcRect/>
          <a:stretch>
            <a:fillRect/>
          </a:stretch>
        </p:blipFill>
        <p:spPr bwMode="auto">
          <a:xfrm>
            <a:off x="6480175" y="2443162"/>
            <a:ext cx="5229225" cy="3533776"/>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p0.so.qhimgs1.com/t0155e424faee728580.jpg"/>
          <p:cNvPicPr>
            <a:picLocks noChangeAspect="1" noChangeArrowheads="1"/>
          </p:cNvPicPr>
          <p:nvPr/>
        </p:nvPicPr>
        <p:blipFill>
          <a:blip r:embed="rId3" cstate="print"/>
          <a:srcRect/>
          <a:stretch>
            <a:fillRect/>
          </a:stretch>
        </p:blipFill>
        <p:spPr bwMode="auto">
          <a:xfrm>
            <a:off x="0" y="-4791555"/>
            <a:ext cx="12288688" cy="8192459"/>
          </a:xfrm>
          <a:prstGeom prst="rect">
            <a:avLst/>
          </a:prstGeom>
          <a:noFill/>
        </p:spPr>
      </p:pic>
      <p:sp>
        <p:nvSpPr>
          <p:cNvPr id="17" name="矩形 16"/>
          <p:cNvSpPr/>
          <p:nvPr/>
        </p:nvSpPr>
        <p:spPr>
          <a:xfrm>
            <a:off x="6326429" y="3826274"/>
            <a:ext cx="4484446" cy="1200329"/>
          </a:xfrm>
          <a:prstGeom prst="rect">
            <a:avLst/>
          </a:prstGeom>
        </p:spPr>
        <p:txBody>
          <a:bodyPr wrap="square">
            <a:spAutoFit/>
          </a:bodyPr>
          <a:lstStyle/>
          <a:p>
            <a:pPr algn="just" fontAlgn="auto">
              <a:lnSpc>
                <a:spcPct val="150000"/>
              </a:lnSpc>
            </a:pPr>
            <a:r>
              <a:rPr lang="zh-CN" altLang="en-US" sz="1600" b="1" dirty="0" smtClean="0">
                <a:solidFill>
                  <a:schemeClr val="tx1">
                    <a:lumMod val="75000"/>
                    <a:lumOff val="25000"/>
                  </a:schemeClr>
                </a:solidFill>
                <a:latin typeface="Calibri Light" panose="020F0302020204030204" pitchFamily="34" charset="0"/>
              </a:rPr>
              <a:t>价值点</a:t>
            </a:r>
            <a:endParaRPr lang="en-US" altLang="zh-CN" sz="1600" b="1" dirty="0" smtClean="0">
              <a:solidFill>
                <a:schemeClr val="tx1">
                  <a:lumMod val="75000"/>
                  <a:lumOff val="25000"/>
                </a:schemeClr>
              </a:solidFill>
              <a:latin typeface="+mn-ea"/>
              <a:cs typeface="+mn-ea"/>
            </a:endParaRPr>
          </a:p>
          <a:p>
            <a:pPr algn="just" fontAlgn="auto">
              <a:lnSpc>
                <a:spcPct val="150000"/>
              </a:lnSpc>
            </a:pPr>
            <a:r>
              <a:rPr lang="zh-CN" altLang="en-US" sz="1600" dirty="0" smtClean="0">
                <a:solidFill>
                  <a:schemeClr val="bg1">
                    <a:lumMod val="50000"/>
                  </a:schemeClr>
                </a:solidFill>
                <a:latin typeface="+mn-ea"/>
                <a:cs typeface="+mn-ea"/>
              </a:rPr>
              <a:t>财务人员根据业务需要可自行定义想要统计的数据，极大节省相关人员工作强度，提高工作效率</a:t>
            </a:r>
            <a:r>
              <a:rPr lang="zh-CN" altLang="en-US" sz="1600" b="1" dirty="0" smtClean="0">
                <a:solidFill>
                  <a:schemeClr val="bg1">
                    <a:lumMod val="50000"/>
                  </a:schemeClr>
                </a:solidFill>
                <a:latin typeface="+mn-ea"/>
                <a:cs typeface="+mn-ea"/>
              </a:rPr>
              <a:t>。 </a:t>
            </a:r>
            <a:endParaRPr lang="zh-CN" altLang="en-US" sz="1600" b="1" dirty="0">
              <a:solidFill>
                <a:schemeClr val="bg1">
                  <a:lumMod val="50000"/>
                </a:schemeClr>
              </a:solidFill>
              <a:latin typeface="+mn-ea"/>
              <a:cs typeface="+mn-ea"/>
            </a:endParaRPr>
          </a:p>
        </p:txBody>
      </p:sp>
      <p:sp>
        <p:nvSpPr>
          <p:cNvPr id="23" name="矩形 22"/>
          <p:cNvSpPr/>
          <p:nvPr/>
        </p:nvSpPr>
        <p:spPr>
          <a:xfrm>
            <a:off x="0" y="-723901"/>
            <a:ext cx="12334875" cy="4114801"/>
          </a:xfrm>
          <a:prstGeom prst="rect">
            <a:avLst/>
          </a:prstGeom>
          <a:solidFill>
            <a:schemeClr val="tx1">
              <a:lumMod val="85000"/>
              <a:lumOff val="15000"/>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腰三角形 17"/>
          <p:cNvSpPr/>
          <p:nvPr/>
        </p:nvSpPr>
        <p:spPr>
          <a:xfrm rot="5400000">
            <a:off x="662122" y="561557"/>
            <a:ext cx="482958" cy="476518"/>
          </a:xfrm>
          <a:prstGeom prst="triangle">
            <a:avLst/>
          </a:prstGeom>
          <a:solidFill>
            <a:schemeClr val="bg1"/>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9" name="等腰三角形 18"/>
          <p:cNvSpPr/>
          <p:nvPr/>
        </p:nvSpPr>
        <p:spPr>
          <a:xfrm rot="5400000">
            <a:off x="835986" y="561557"/>
            <a:ext cx="482958" cy="476518"/>
          </a:xfrm>
          <a:prstGeom prst="triangle">
            <a:avLst/>
          </a:prstGeom>
          <a:solidFill>
            <a:schemeClr val="bg1"/>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0" name="文本框 3"/>
          <p:cNvSpPr txBox="1"/>
          <p:nvPr/>
        </p:nvSpPr>
        <p:spPr>
          <a:xfrm>
            <a:off x="1315724" y="529309"/>
            <a:ext cx="2031325" cy="461665"/>
          </a:xfrm>
          <a:prstGeom prst="rect">
            <a:avLst/>
          </a:prstGeom>
          <a:noFill/>
        </p:spPr>
        <p:txBody>
          <a:bodyPr wrap="none" rtlCol="0">
            <a:spAutoFit/>
          </a:bodyPr>
          <a:lstStyle/>
          <a:p>
            <a:pPr lvl="0">
              <a:defRPr/>
            </a:pPr>
            <a:r>
              <a:rPr kumimoji="0" lang="zh-CN" altLang="en-US" sz="2400" b="1" i="0" u="none" strike="noStrike" kern="1200" cap="none" spc="0" normalizeH="0" baseline="0" noProof="0" dirty="0" smtClean="0">
                <a:ln>
                  <a:noFill/>
                </a:ln>
                <a:solidFill>
                  <a:schemeClr val="bg1"/>
                </a:solidFill>
                <a:effectLst/>
                <a:uLnTx/>
                <a:uFillTx/>
                <a:latin typeface="Arial"/>
                <a:ea typeface="微软雅黑"/>
                <a:cs typeface="+mn-cs"/>
              </a:rPr>
              <a:t>统计报表管理</a:t>
            </a:r>
            <a:endParaRPr kumimoji="0" lang="zh-CN" altLang="en-US" sz="24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37" name="矩形 36"/>
          <p:cNvSpPr/>
          <p:nvPr/>
        </p:nvSpPr>
        <p:spPr>
          <a:xfrm>
            <a:off x="6250229" y="2349899"/>
            <a:ext cx="5303596" cy="830997"/>
          </a:xfrm>
          <a:prstGeom prst="rect">
            <a:avLst/>
          </a:prstGeom>
        </p:spPr>
        <p:txBody>
          <a:bodyPr wrap="square">
            <a:spAutoFit/>
          </a:bodyPr>
          <a:lstStyle/>
          <a:p>
            <a:pPr algn="just" fontAlgn="auto">
              <a:lnSpc>
                <a:spcPct val="150000"/>
              </a:lnSpc>
            </a:pPr>
            <a:r>
              <a:rPr lang="zh-CN" altLang="en-US" sz="1600" b="1" dirty="0" smtClean="0">
                <a:solidFill>
                  <a:schemeClr val="bg1"/>
                </a:solidFill>
                <a:latin typeface="+mn-ea"/>
                <a:cs typeface="+mn-ea"/>
              </a:rPr>
              <a:t>数据整合</a:t>
            </a:r>
            <a:endParaRPr lang="en-US" altLang="zh-CN" sz="1600" b="1" dirty="0" smtClean="0">
              <a:solidFill>
                <a:schemeClr val="bg1"/>
              </a:solidFill>
              <a:latin typeface="+mn-ea"/>
              <a:cs typeface="+mn-ea"/>
            </a:endParaRPr>
          </a:p>
          <a:p>
            <a:pPr algn="just" fontAlgn="auto">
              <a:lnSpc>
                <a:spcPct val="150000"/>
              </a:lnSpc>
            </a:pPr>
            <a:r>
              <a:rPr lang="zh-CN" altLang="en-US" sz="1600" dirty="0" smtClean="0">
                <a:solidFill>
                  <a:schemeClr val="bg1"/>
                </a:solidFill>
                <a:latin typeface="+mn-ea"/>
                <a:cs typeface="+mn-ea"/>
              </a:rPr>
              <a:t>根据临时工打卡情况生成各类统计报表，条件查询；</a:t>
            </a:r>
            <a:endParaRPr lang="en-US" altLang="zh-CN" sz="1600" dirty="0" smtClean="0">
              <a:solidFill>
                <a:schemeClr val="bg1"/>
              </a:solidFill>
              <a:latin typeface="+mn-ea"/>
              <a:cs typeface="+mn-ea"/>
            </a:endParaRPr>
          </a:p>
        </p:txBody>
      </p:sp>
      <p:pic>
        <p:nvPicPr>
          <p:cNvPr id="10245" name="Picture 5" descr="C:\Users\Administrator\Desktop\1fb4cc35ad91416f7f54712ce70ee8e.jpg"/>
          <p:cNvPicPr>
            <a:picLocks noChangeAspect="1" noChangeArrowheads="1"/>
          </p:cNvPicPr>
          <p:nvPr/>
        </p:nvPicPr>
        <p:blipFill>
          <a:blip r:embed="rId4" cstate="print"/>
          <a:srcRect/>
          <a:stretch>
            <a:fillRect/>
          </a:stretch>
        </p:blipFill>
        <p:spPr bwMode="auto">
          <a:xfrm>
            <a:off x="0" y="2143125"/>
            <a:ext cx="6090295" cy="3752850"/>
          </a:xfrm>
          <a:prstGeom prst="rect">
            <a:avLst/>
          </a:prstGeom>
          <a:noFill/>
        </p:spPr>
      </p:pic>
    </p:spTree>
    <p:extLst>
      <p:ext uri="{BB962C8B-B14F-4D97-AF65-F5344CB8AC3E}">
        <p14:creationId xmlns:p14="http://schemas.microsoft.com/office/powerpoint/2010/main" val="275087230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845174" y="3067050"/>
            <a:ext cx="2784475" cy="2695575"/>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9020175" y="3048000"/>
            <a:ext cx="2574215" cy="2711431"/>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p:cNvSpPr/>
          <p:nvPr/>
        </p:nvSpPr>
        <p:spPr>
          <a:xfrm>
            <a:off x="6019800" y="3239438"/>
            <a:ext cx="2400300" cy="2354491"/>
          </a:xfrm>
          <a:prstGeom prst="rect">
            <a:avLst/>
          </a:prstGeom>
        </p:spPr>
        <p:txBody>
          <a:bodyPr wrap="square">
            <a:spAutoFit/>
          </a:bodyPr>
          <a:lstStyle/>
          <a:p>
            <a:pPr algn="just">
              <a:lnSpc>
                <a:spcPct val="150000"/>
              </a:lnSpc>
            </a:pPr>
            <a:r>
              <a:rPr lang="zh-CN" altLang="en-US" b="1" dirty="0" smtClean="0">
                <a:solidFill>
                  <a:schemeClr val="tx1">
                    <a:lumMod val="75000"/>
                    <a:lumOff val="25000"/>
                  </a:schemeClr>
                </a:solidFill>
                <a:latin typeface="Calibri Light" panose="020F0302020204030204" pitchFamily="34" charset="0"/>
              </a:rPr>
              <a:t>活动逐级审批</a:t>
            </a:r>
            <a:endParaRPr lang="en-US" altLang="zh-CN" b="1" dirty="0" smtClean="0">
              <a:solidFill>
                <a:schemeClr val="tx1">
                  <a:lumMod val="75000"/>
                  <a:lumOff val="25000"/>
                </a:schemeClr>
              </a:solidFill>
              <a:latin typeface="Calibri Light" panose="020F0302020204030204" pitchFamily="34" charset="0"/>
            </a:endParaRPr>
          </a:p>
          <a:p>
            <a:pPr algn="just">
              <a:lnSpc>
                <a:spcPct val="150000"/>
              </a:lnSpc>
            </a:pPr>
            <a:r>
              <a:rPr lang="zh-CN" altLang="en-US" sz="1600" dirty="0" smtClean="0">
                <a:solidFill>
                  <a:schemeClr val="bg1">
                    <a:lumMod val="50000"/>
                  </a:schemeClr>
                </a:solidFill>
                <a:latin typeface=".萍方-简" pitchFamily="34" charset="-122"/>
                <a:ea typeface=".萍方-简" pitchFamily="34" charset="-122"/>
              </a:rPr>
              <a:t>对待审批的活动进行审批（同意、不同意），并以列表形式展示已审批的活动信息。条件查询；</a:t>
            </a:r>
            <a:endParaRPr lang="en-US" altLang="zh-CN" sz="1600" dirty="0" smtClean="0">
              <a:solidFill>
                <a:schemeClr val="bg1">
                  <a:lumMod val="50000"/>
                </a:schemeClr>
              </a:solidFill>
              <a:latin typeface=".萍方-简" pitchFamily="34" charset="-122"/>
              <a:ea typeface=".萍方-简" pitchFamily="34" charset="-122"/>
            </a:endParaRPr>
          </a:p>
        </p:txBody>
      </p:sp>
      <p:sp>
        <p:nvSpPr>
          <p:cNvPr id="20" name="矩形 19"/>
          <p:cNvSpPr/>
          <p:nvPr/>
        </p:nvSpPr>
        <p:spPr>
          <a:xfrm>
            <a:off x="9153525" y="3262610"/>
            <a:ext cx="2266949" cy="2354491"/>
          </a:xfrm>
          <a:prstGeom prst="rect">
            <a:avLst/>
          </a:prstGeom>
        </p:spPr>
        <p:txBody>
          <a:bodyPr wrap="square">
            <a:spAutoFit/>
          </a:bodyPr>
          <a:lstStyle/>
          <a:p>
            <a:pPr algn="just" fontAlgn="auto">
              <a:lnSpc>
                <a:spcPct val="150000"/>
              </a:lnSpc>
            </a:pPr>
            <a:r>
              <a:rPr lang="zh-CN" altLang="en-US" b="1" dirty="0" smtClean="0">
                <a:solidFill>
                  <a:schemeClr val="tx1">
                    <a:lumMod val="75000"/>
                    <a:lumOff val="25000"/>
                  </a:schemeClr>
                </a:solidFill>
                <a:latin typeface="Calibri Light" panose="020F0302020204030204" pitchFamily="34" charset="0"/>
              </a:rPr>
              <a:t>价值点</a:t>
            </a:r>
            <a:endParaRPr lang="en-US" altLang="zh-CN" b="1" dirty="0" smtClean="0">
              <a:solidFill>
                <a:schemeClr val="tx1">
                  <a:lumMod val="75000"/>
                  <a:lumOff val="25000"/>
                </a:schemeClr>
              </a:solidFill>
              <a:latin typeface="Calibri Light" panose="020F0302020204030204" pitchFamily="34" charset="0"/>
            </a:endParaRPr>
          </a:p>
          <a:p>
            <a:pPr algn="just" fontAlgn="auto">
              <a:lnSpc>
                <a:spcPct val="150000"/>
              </a:lnSpc>
            </a:pPr>
            <a:r>
              <a:rPr lang="zh-CN" altLang="en-US" sz="1600" dirty="0" smtClean="0">
                <a:solidFill>
                  <a:schemeClr val="bg1">
                    <a:lumMod val="50000"/>
                  </a:schemeClr>
                </a:solidFill>
                <a:latin typeface=".萍方-简" pitchFamily="34" charset="-122"/>
                <a:ea typeface=".萍方-简" pitchFamily="34" charset="-122"/>
              </a:rPr>
              <a:t>对发起的活动进行审批，只有审批通过的活动才能添加临时工，并纳入到考勤机制里。并且每一级审批会有邮箱提醒。</a:t>
            </a:r>
            <a:endParaRPr lang="zh-CN" altLang="zh-CN" sz="1600" dirty="0">
              <a:solidFill>
                <a:schemeClr val="bg1">
                  <a:lumMod val="50000"/>
                </a:schemeClr>
              </a:solidFill>
              <a:latin typeface=".萍方-简" pitchFamily="34" charset="-122"/>
              <a:ea typeface=".萍方-简" pitchFamily="34" charset="-122"/>
            </a:endParaRPr>
          </a:p>
        </p:txBody>
      </p:sp>
      <p:sp>
        <p:nvSpPr>
          <p:cNvPr id="21" name="矩形 20"/>
          <p:cNvSpPr/>
          <p:nvPr/>
        </p:nvSpPr>
        <p:spPr>
          <a:xfrm>
            <a:off x="5661709" y="976011"/>
            <a:ext cx="3949016" cy="830997"/>
          </a:xfrm>
          <a:prstGeom prst="rect">
            <a:avLst/>
          </a:prstGeom>
        </p:spPr>
        <p:txBody>
          <a:bodyPr wrap="square">
            <a:spAutoFit/>
          </a:bodyPr>
          <a:lstStyle/>
          <a:p>
            <a:r>
              <a:rPr lang="zh-CN" altLang="en-US" sz="4800" b="1" dirty="0" smtClean="0">
                <a:solidFill>
                  <a:schemeClr val="tx1">
                    <a:lumMod val="50000"/>
                    <a:lumOff val="50000"/>
                  </a:schemeClr>
                </a:solidFill>
              </a:rPr>
              <a:t>活动审批管理</a:t>
            </a:r>
            <a:endParaRPr lang="zh-CN" altLang="en-US" sz="4800" b="1" dirty="0">
              <a:solidFill>
                <a:schemeClr val="tx1">
                  <a:lumMod val="50000"/>
                  <a:lumOff val="50000"/>
                </a:schemeClr>
              </a:solidFill>
            </a:endParaRPr>
          </a:p>
        </p:txBody>
      </p:sp>
      <p:sp>
        <p:nvSpPr>
          <p:cNvPr id="22" name="矩形 21"/>
          <p:cNvSpPr/>
          <p:nvPr/>
        </p:nvSpPr>
        <p:spPr>
          <a:xfrm>
            <a:off x="5832991" y="2002119"/>
            <a:ext cx="3720583" cy="1410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0800000">
            <a:off x="6163734" y="2072379"/>
            <a:ext cx="417511" cy="35992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290" name="Picture 2" descr="http://img.orz520.com/t01638a1409bef02f02.jpg"/>
          <p:cNvPicPr>
            <a:picLocks noChangeAspect="1" noChangeArrowheads="1"/>
          </p:cNvPicPr>
          <p:nvPr/>
        </p:nvPicPr>
        <p:blipFill>
          <a:blip r:embed="rId3" cstate="print"/>
          <a:srcRect/>
          <a:stretch>
            <a:fillRect/>
          </a:stretch>
        </p:blipFill>
        <p:spPr bwMode="auto">
          <a:xfrm>
            <a:off x="0" y="1924050"/>
            <a:ext cx="5524649" cy="3683099"/>
          </a:xfrm>
          <a:prstGeom prst="rect">
            <a:avLst/>
          </a:prstGeom>
          <a:noFill/>
        </p:spPr>
      </p:pic>
    </p:spTree>
    <p:extLst>
      <p:ext uri="{BB962C8B-B14F-4D97-AF65-F5344CB8AC3E}">
        <p14:creationId xmlns:p14="http://schemas.microsoft.com/office/powerpoint/2010/main" val="4215393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https://p.pstatp.com/weili/bl/79051991246109844.jpg"/>
          <p:cNvPicPr>
            <a:picLocks noChangeAspect="1" noChangeArrowheads="1"/>
          </p:cNvPicPr>
          <p:nvPr/>
        </p:nvPicPr>
        <p:blipFill>
          <a:blip r:embed="rId3" cstate="print"/>
          <a:srcRect/>
          <a:stretch>
            <a:fillRect/>
          </a:stretch>
        </p:blipFill>
        <p:spPr bwMode="auto">
          <a:xfrm>
            <a:off x="0" y="2239962"/>
            <a:ext cx="12192000" cy="8124826"/>
          </a:xfrm>
          <a:prstGeom prst="rect">
            <a:avLst/>
          </a:prstGeom>
          <a:noFill/>
        </p:spPr>
      </p:pic>
      <p:sp>
        <p:nvSpPr>
          <p:cNvPr id="26" name="矩形 25"/>
          <p:cNvSpPr/>
          <p:nvPr/>
        </p:nvSpPr>
        <p:spPr>
          <a:xfrm>
            <a:off x="0" y="2228850"/>
            <a:ext cx="12192000" cy="462915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5" name="圆角矩形 14"/>
          <p:cNvSpPr/>
          <p:nvPr/>
        </p:nvSpPr>
        <p:spPr>
          <a:xfrm>
            <a:off x="752475" y="4391025"/>
            <a:ext cx="2114550" cy="4572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9" name="矩形 8"/>
          <p:cNvSpPr/>
          <p:nvPr/>
        </p:nvSpPr>
        <p:spPr>
          <a:xfrm>
            <a:off x="1229683" y="4391025"/>
            <a:ext cx="1133645" cy="408894"/>
          </a:xfrm>
          <a:prstGeom prst="rect">
            <a:avLst/>
          </a:prstGeom>
        </p:spPr>
        <p:txBody>
          <a:bodyPr wrap="none">
            <a:spAutoFit/>
          </a:bodyPr>
          <a:lstStyle/>
          <a:p>
            <a:pPr algn="ctr">
              <a:lnSpc>
                <a:spcPct val="120000"/>
              </a:lnSpc>
            </a:pPr>
            <a:r>
              <a:rPr lang="zh-CN" altLang="en-US" b="1" dirty="0" smtClean="0">
                <a:solidFill>
                  <a:schemeClr val="bg1">
                    <a:lumMod val="95000"/>
                  </a:schemeClr>
                </a:solidFill>
                <a:latin typeface=".萍方-简" pitchFamily="34" charset="-122"/>
                <a:ea typeface=".萍方-简" pitchFamily="34" charset="-122"/>
              </a:rPr>
              <a:t>审核设置</a:t>
            </a:r>
            <a:endParaRPr lang="zh-CN" altLang="en-US" b="1" dirty="0">
              <a:solidFill>
                <a:schemeClr val="bg1">
                  <a:lumMod val="95000"/>
                </a:schemeClr>
              </a:solidFill>
              <a:latin typeface=".萍方-简" pitchFamily="34" charset="-122"/>
              <a:ea typeface=".萍方-简" pitchFamily="34" charset="-122"/>
            </a:endParaRPr>
          </a:p>
        </p:txBody>
      </p:sp>
      <p:sp>
        <p:nvSpPr>
          <p:cNvPr id="10" name="矩形 9"/>
          <p:cNvSpPr/>
          <p:nvPr/>
        </p:nvSpPr>
        <p:spPr>
          <a:xfrm>
            <a:off x="7291905" y="4391025"/>
            <a:ext cx="896400" cy="408894"/>
          </a:xfrm>
          <a:prstGeom prst="rect">
            <a:avLst/>
          </a:prstGeom>
        </p:spPr>
        <p:txBody>
          <a:bodyPr wrap="none">
            <a:spAutoFit/>
          </a:bodyPr>
          <a:lstStyle/>
          <a:p>
            <a:pPr algn="ctr">
              <a:lnSpc>
                <a:spcPct val="120000"/>
              </a:lnSpc>
            </a:pPr>
            <a:r>
              <a:rPr lang="zh-CN" altLang="en-US" b="1" dirty="0" smtClean="0">
                <a:solidFill>
                  <a:schemeClr val="bg1">
                    <a:lumMod val="95000"/>
                  </a:schemeClr>
                </a:solidFill>
                <a:latin typeface=".萍方-简" pitchFamily="34" charset="-122"/>
                <a:ea typeface=".萍方-简" pitchFamily="34" charset="-122"/>
              </a:rPr>
              <a:t>价值点</a:t>
            </a:r>
            <a:endParaRPr lang="zh-CN" altLang="en-US" b="1" dirty="0">
              <a:solidFill>
                <a:schemeClr val="bg1">
                  <a:lumMod val="95000"/>
                </a:schemeClr>
              </a:solidFill>
              <a:latin typeface=".萍方-简" pitchFamily="34" charset="-122"/>
              <a:ea typeface=".萍方-简" pitchFamily="34" charset="-122"/>
            </a:endParaRPr>
          </a:p>
        </p:txBody>
      </p:sp>
      <p:sp>
        <p:nvSpPr>
          <p:cNvPr id="16" name="圆角矩形 15"/>
          <p:cNvSpPr/>
          <p:nvPr/>
        </p:nvSpPr>
        <p:spPr>
          <a:xfrm>
            <a:off x="6705600" y="4391025"/>
            <a:ext cx="2114550" cy="4572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20" name="矩形 19"/>
          <p:cNvSpPr/>
          <p:nvPr/>
        </p:nvSpPr>
        <p:spPr>
          <a:xfrm>
            <a:off x="776228" y="5273159"/>
            <a:ext cx="3624322" cy="798488"/>
          </a:xfrm>
          <a:prstGeom prst="rect">
            <a:avLst/>
          </a:prstGeom>
        </p:spPr>
        <p:txBody>
          <a:bodyPr wrap="square">
            <a:spAutoFit/>
          </a:bodyPr>
          <a:lstStyle/>
          <a:p>
            <a:pPr algn="just">
              <a:lnSpc>
                <a:spcPct val="150000"/>
              </a:lnSpc>
            </a:pPr>
            <a:r>
              <a:rPr lang="zh-CN" altLang="en-US" sz="1600" dirty="0" smtClean="0">
                <a:solidFill>
                  <a:schemeClr val="bg1">
                    <a:lumMod val="95000"/>
                  </a:schemeClr>
                </a:solidFill>
                <a:latin typeface=".萍方-简" pitchFamily="34" charset="-122"/>
                <a:ea typeface=".萍方-简" pitchFamily="34" charset="-122"/>
              </a:rPr>
              <a:t>管理人员根据酒店业务要求可视化定制每一级的审核角色以及审批层级；</a:t>
            </a:r>
            <a:endParaRPr lang="en-US" altLang="zh-CN" sz="1600" dirty="0" smtClean="0">
              <a:solidFill>
                <a:schemeClr val="bg1">
                  <a:lumMod val="95000"/>
                </a:schemeClr>
              </a:solidFill>
              <a:latin typeface=".萍方-简" pitchFamily="34" charset="-122"/>
              <a:ea typeface=".萍方-简" pitchFamily="34" charset="-122"/>
            </a:endParaRPr>
          </a:p>
        </p:txBody>
      </p:sp>
      <p:sp>
        <p:nvSpPr>
          <p:cNvPr id="21" name="矩形 20"/>
          <p:cNvSpPr/>
          <p:nvPr/>
        </p:nvSpPr>
        <p:spPr>
          <a:xfrm>
            <a:off x="6662676" y="5258395"/>
            <a:ext cx="4519674" cy="798488"/>
          </a:xfrm>
          <a:prstGeom prst="rect">
            <a:avLst/>
          </a:prstGeom>
        </p:spPr>
        <p:txBody>
          <a:bodyPr wrap="square">
            <a:spAutoFit/>
          </a:bodyPr>
          <a:lstStyle/>
          <a:p>
            <a:pPr>
              <a:lnSpc>
                <a:spcPct val="150000"/>
              </a:lnSpc>
            </a:pPr>
            <a:r>
              <a:rPr lang="zh-CN" altLang="en-US" sz="1600" dirty="0" smtClean="0">
                <a:solidFill>
                  <a:schemeClr val="bg1">
                    <a:lumMod val="95000"/>
                  </a:schemeClr>
                </a:solidFill>
                <a:latin typeface=".萍方-简" pitchFamily="34" charset="-122"/>
                <a:ea typeface=".萍方-简" pitchFamily="34" charset="-122"/>
              </a:rPr>
              <a:t>根据设置的审核流审批发起的活动</a:t>
            </a:r>
            <a:r>
              <a:rPr lang="en-US" altLang="zh-CN" sz="1600" dirty="0" smtClean="0">
                <a:solidFill>
                  <a:schemeClr val="bg1">
                    <a:lumMod val="95000"/>
                  </a:schemeClr>
                </a:solidFill>
                <a:latin typeface=".萍方-简" pitchFamily="34" charset="-122"/>
                <a:ea typeface=".萍方-简" pitchFamily="34" charset="-122"/>
              </a:rPr>
              <a:t>;</a:t>
            </a:r>
            <a:r>
              <a:rPr lang="zh-CN" altLang="en-US" sz="1600" dirty="0" smtClean="0">
                <a:solidFill>
                  <a:schemeClr val="bg1">
                    <a:lumMod val="95000"/>
                  </a:schemeClr>
                </a:solidFill>
                <a:latin typeface=".萍方-简" pitchFamily="34" charset="-122"/>
                <a:ea typeface=".萍方-简" pitchFamily="34" charset="-122"/>
              </a:rPr>
              <a:t>根据不同酒店战略需要适应不同的审批流程</a:t>
            </a:r>
            <a:endParaRPr lang="zh-CN" altLang="en-US" sz="1600" dirty="0">
              <a:solidFill>
                <a:schemeClr val="bg1">
                  <a:lumMod val="95000"/>
                </a:schemeClr>
              </a:solidFill>
              <a:latin typeface=".萍方-简" pitchFamily="34" charset="-122"/>
              <a:ea typeface=".萍方-简" pitchFamily="34" charset="-122"/>
            </a:endParaRPr>
          </a:p>
        </p:txBody>
      </p:sp>
      <p:sp>
        <p:nvSpPr>
          <p:cNvPr id="23" name="矩形 22"/>
          <p:cNvSpPr/>
          <p:nvPr/>
        </p:nvSpPr>
        <p:spPr>
          <a:xfrm>
            <a:off x="518209" y="356886"/>
            <a:ext cx="3516158" cy="830997"/>
          </a:xfrm>
          <a:prstGeom prst="rect">
            <a:avLst/>
          </a:prstGeom>
        </p:spPr>
        <p:txBody>
          <a:bodyPr wrap="square">
            <a:spAutoFit/>
          </a:bodyPr>
          <a:lstStyle/>
          <a:p>
            <a:r>
              <a:rPr lang="zh-CN" altLang="en-US" sz="4800" b="1" dirty="0" smtClean="0">
                <a:solidFill>
                  <a:schemeClr val="tx1">
                    <a:lumMod val="50000"/>
                    <a:lumOff val="50000"/>
                  </a:schemeClr>
                </a:solidFill>
              </a:rPr>
              <a:t>审核流管理</a:t>
            </a:r>
            <a:endParaRPr lang="zh-CN" altLang="en-US" sz="4800" b="1" dirty="0">
              <a:solidFill>
                <a:schemeClr val="tx1">
                  <a:lumMod val="50000"/>
                  <a:lumOff val="50000"/>
                </a:schemeClr>
              </a:solidFill>
            </a:endParaRPr>
          </a:p>
        </p:txBody>
      </p:sp>
      <p:sp>
        <p:nvSpPr>
          <p:cNvPr id="24" name="矩形 23"/>
          <p:cNvSpPr/>
          <p:nvPr/>
        </p:nvSpPr>
        <p:spPr>
          <a:xfrm>
            <a:off x="689492" y="1382995"/>
            <a:ext cx="3082408" cy="1304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1020234" y="1453254"/>
            <a:ext cx="417511" cy="35992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038602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b50938b30963bad2216c11cc2eda12ef.jpg"/>
          <p:cNvPicPr>
            <a:picLocks noChangeAspect="1" noChangeArrowheads="1"/>
          </p:cNvPicPr>
          <p:nvPr/>
        </p:nvPicPr>
        <p:blipFill>
          <a:blip r:embed="rId3" cstate="print"/>
          <a:srcRect/>
          <a:stretch>
            <a:fillRect/>
          </a:stretch>
        </p:blipFill>
        <p:spPr bwMode="auto">
          <a:xfrm>
            <a:off x="0" y="-165369"/>
            <a:ext cx="12192000" cy="7023370"/>
          </a:xfrm>
          <a:prstGeom prst="rect">
            <a:avLst/>
          </a:prstGeom>
          <a:noFill/>
        </p:spPr>
      </p:pic>
      <p:sp>
        <p:nvSpPr>
          <p:cNvPr id="30" name="矩形 29"/>
          <p:cNvSpPr/>
          <p:nvPr/>
        </p:nvSpPr>
        <p:spPr>
          <a:xfrm>
            <a:off x="1" y="-194553"/>
            <a:ext cx="12191999" cy="7052553"/>
          </a:xfrm>
          <a:prstGeom prst="rect">
            <a:avLst/>
          </a:prstGeom>
          <a:solidFill>
            <a:schemeClr val="tx1">
              <a:lumMod val="95000"/>
              <a:lumOff val="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p:cNvSpPr/>
          <p:nvPr/>
        </p:nvSpPr>
        <p:spPr>
          <a:xfrm rot="5400000">
            <a:off x="662122" y="694907"/>
            <a:ext cx="482958" cy="476518"/>
          </a:xfrm>
          <a:prstGeom prst="triangle">
            <a:avLst/>
          </a:prstGeom>
          <a:solidFill>
            <a:schemeClr val="bg1"/>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835986" y="694907"/>
            <a:ext cx="482958" cy="476518"/>
          </a:xfrm>
          <a:prstGeom prst="triangle">
            <a:avLst/>
          </a:prstGeom>
          <a:solidFill>
            <a:schemeClr val="bg1"/>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1315724" y="662659"/>
            <a:ext cx="2031325" cy="461665"/>
          </a:xfrm>
          <a:prstGeom prst="rect">
            <a:avLst/>
          </a:prstGeom>
          <a:noFill/>
        </p:spPr>
        <p:txBody>
          <a:bodyPr wrap="none" rtlCol="0">
            <a:spAutoFit/>
          </a:bodyPr>
          <a:lstStyle/>
          <a:p>
            <a:pPr lvl="0">
              <a:defRPr/>
            </a:pPr>
            <a:r>
              <a:rPr kumimoji="0" lang="zh-CN" altLang="en-US" sz="2400" b="1" i="0" u="none" strike="noStrike" kern="1200" cap="none" spc="0" normalizeH="0" baseline="0" noProof="0" dirty="0" smtClean="0">
                <a:ln>
                  <a:noFill/>
                </a:ln>
                <a:solidFill>
                  <a:schemeClr val="bg1"/>
                </a:solidFill>
                <a:effectLst/>
                <a:uLnTx/>
                <a:uFillTx/>
                <a:latin typeface="Arial"/>
                <a:ea typeface="微软雅黑"/>
                <a:cs typeface="+mn-cs"/>
              </a:rPr>
              <a:t>系统权限管理</a:t>
            </a:r>
            <a:endParaRPr kumimoji="0" lang="zh-CN" altLang="en-US" sz="24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1" name="矩形 10"/>
          <p:cNvSpPr/>
          <p:nvPr/>
        </p:nvSpPr>
        <p:spPr>
          <a:xfrm>
            <a:off x="577173" y="1421239"/>
            <a:ext cx="11329482" cy="458908"/>
          </a:xfrm>
          <a:prstGeom prst="rect">
            <a:avLst/>
          </a:prstGeom>
        </p:spPr>
        <p:txBody>
          <a:bodyPr wrap="square">
            <a:spAutoFit/>
          </a:bodyPr>
          <a:lstStyle/>
          <a:p>
            <a:pPr algn="just">
              <a:lnSpc>
                <a:spcPct val="150000"/>
              </a:lnSpc>
            </a:pPr>
            <a:r>
              <a:rPr lang="zh-CN" altLang="en-US" b="1" dirty="0" smtClean="0">
                <a:solidFill>
                  <a:schemeClr val="bg1"/>
                </a:solidFill>
                <a:latin typeface="Calibri Light" panose="020F0302020204030204" pitchFamily="34" charset="0"/>
              </a:rPr>
              <a:t>系统管理：维护用户、角色、菜单权限、组织机构、部门数据；</a:t>
            </a:r>
            <a:endParaRPr lang="en-US" altLang="zh-CN" b="1" dirty="0" smtClean="0">
              <a:solidFill>
                <a:schemeClr val="bg1"/>
              </a:solidFill>
              <a:latin typeface="Calibri Light" panose="020F0302020204030204" pitchFamily="34" charset="0"/>
            </a:endParaRPr>
          </a:p>
        </p:txBody>
      </p:sp>
      <p:sp>
        <p:nvSpPr>
          <p:cNvPr id="31" name="矩形 30"/>
          <p:cNvSpPr/>
          <p:nvPr/>
        </p:nvSpPr>
        <p:spPr>
          <a:xfrm>
            <a:off x="577173" y="2059414"/>
            <a:ext cx="11329482" cy="458908"/>
          </a:xfrm>
          <a:prstGeom prst="rect">
            <a:avLst/>
          </a:prstGeom>
        </p:spPr>
        <p:txBody>
          <a:bodyPr wrap="square">
            <a:spAutoFit/>
          </a:bodyPr>
          <a:lstStyle/>
          <a:p>
            <a:pPr algn="just" fontAlgn="auto">
              <a:lnSpc>
                <a:spcPct val="150000"/>
              </a:lnSpc>
            </a:pPr>
            <a:r>
              <a:rPr lang="zh-CN" altLang="en-US" b="1" dirty="0" smtClean="0">
                <a:solidFill>
                  <a:schemeClr val="bg1"/>
                </a:solidFill>
                <a:latin typeface="Calibri Light" panose="020F0302020204030204" pitchFamily="34" charset="0"/>
              </a:rPr>
              <a:t>价值点：设置用户访问权限，不同的用户进入系统访问不同的菜单和数据；划分审批级别。</a:t>
            </a:r>
            <a:endParaRPr lang="zh-CN" altLang="en-US" b="1" dirty="0">
              <a:solidFill>
                <a:schemeClr val="bg1"/>
              </a:solidFill>
              <a:latin typeface="Calibri Light" panose="020F0302020204030204" pitchFamily="34" charset="0"/>
            </a:endParaRPr>
          </a:p>
        </p:txBody>
      </p:sp>
      <p:pic>
        <p:nvPicPr>
          <p:cNvPr id="26627" name="Picture 3" descr="C:\Users\Administrator\Desktop\5f85a18e95def28c78112c7c138d7b4.jpg"/>
          <p:cNvPicPr>
            <a:picLocks noChangeAspect="1" noChangeArrowheads="1"/>
          </p:cNvPicPr>
          <p:nvPr/>
        </p:nvPicPr>
        <p:blipFill>
          <a:blip r:embed="rId4" cstate="print"/>
          <a:srcRect/>
          <a:stretch>
            <a:fillRect/>
          </a:stretch>
        </p:blipFill>
        <p:spPr bwMode="auto">
          <a:xfrm>
            <a:off x="828675" y="3290475"/>
            <a:ext cx="4521888" cy="2619192"/>
          </a:xfrm>
          <a:prstGeom prst="rect">
            <a:avLst/>
          </a:prstGeom>
          <a:noFill/>
        </p:spPr>
      </p:pic>
      <p:pic>
        <p:nvPicPr>
          <p:cNvPr id="26628" name="Picture 4" descr="C:\Users\Administrator\Desktop\32a72ccb14801af5420dd34e7a765e6.jpg"/>
          <p:cNvPicPr>
            <a:picLocks noChangeAspect="1" noChangeArrowheads="1"/>
          </p:cNvPicPr>
          <p:nvPr/>
        </p:nvPicPr>
        <p:blipFill>
          <a:blip r:embed="rId5" cstate="print"/>
          <a:srcRect/>
          <a:stretch>
            <a:fillRect/>
          </a:stretch>
        </p:blipFill>
        <p:spPr bwMode="auto">
          <a:xfrm>
            <a:off x="6124575" y="3300413"/>
            <a:ext cx="4300040" cy="2620800"/>
          </a:xfrm>
          <a:prstGeom prst="rect">
            <a:avLst/>
          </a:prstGeom>
          <a:noFill/>
        </p:spPr>
      </p:pic>
    </p:spTree>
    <p:extLst>
      <p:ext uri="{BB962C8B-B14F-4D97-AF65-F5344CB8AC3E}">
        <p14:creationId xmlns:p14="http://schemas.microsoft.com/office/powerpoint/2010/main" val="149626070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5" name="矩形 4"/>
          <p:cNvSpPr/>
          <p:nvPr/>
        </p:nvSpPr>
        <p:spPr>
          <a:xfrm>
            <a:off x="749300" y="517525"/>
            <a:ext cx="10806360" cy="5903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p:nvSpPr>
        <p:spPr>
          <a:xfrm>
            <a:off x="1407016" y="0"/>
            <a:ext cx="1005983" cy="1422747"/>
          </a:xfrm>
          <a:custGeom>
            <a:avLst/>
            <a:gdLst>
              <a:gd name="connsiteX0" fmla="*/ 0 w 901522"/>
              <a:gd name="connsiteY0" fmla="*/ 0 h 1275009"/>
              <a:gd name="connsiteX1" fmla="*/ 901522 w 901522"/>
              <a:gd name="connsiteY1" fmla="*/ 0 h 1275009"/>
              <a:gd name="connsiteX2" fmla="*/ 901521 w 901522"/>
              <a:gd name="connsiteY2" fmla="*/ 824248 h 1275009"/>
              <a:gd name="connsiteX3" fmla="*/ 450760 w 901522"/>
              <a:gd name="connsiteY3" fmla="*/ 1275009 h 1275009"/>
              <a:gd name="connsiteX4" fmla="*/ 450761 w 901522"/>
              <a:gd name="connsiteY4" fmla="*/ 1275008 h 1275009"/>
              <a:gd name="connsiteX5" fmla="*/ 0 w 901522"/>
              <a:gd name="connsiteY5" fmla="*/ 824247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522" h="1275009">
                <a:moveTo>
                  <a:pt x="0" y="0"/>
                </a:moveTo>
                <a:lnTo>
                  <a:pt x="901522" y="0"/>
                </a:lnTo>
                <a:lnTo>
                  <a:pt x="901521" y="824248"/>
                </a:lnTo>
                <a:cubicBezTo>
                  <a:pt x="901521" y="1073196"/>
                  <a:pt x="699708" y="1275009"/>
                  <a:pt x="450760" y="1275009"/>
                </a:cubicBezTo>
                <a:lnTo>
                  <a:pt x="450761" y="1275008"/>
                </a:lnTo>
                <a:cubicBezTo>
                  <a:pt x="201813" y="1275008"/>
                  <a:pt x="0" y="1073195"/>
                  <a:pt x="0" y="82424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40658" y="2080432"/>
            <a:ext cx="7892342" cy="1061829"/>
          </a:xfrm>
          <a:prstGeom prst="rect">
            <a:avLst/>
          </a:prstGeom>
        </p:spPr>
        <p:txBody>
          <a:bodyPr wrap="square">
            <a:spAutoFit/>
          </a:bodyPr>
          <a:lstStyle/>
          <a:p>
            <a:pPr>
              <a:lnSpc>
                <a:spcPct val="150000"/>
              </a:lnSpc>
              <a:spcAft>
                <a:spcPts val="600"/>
              </a:spcAft>
            </a:pPr>
            <a:r>
              <a:rPr lang="zh-CN" altLang="en-US" sz="1400" dirty="0" smtClean="0">
                <a:solidFill>
                  <a:schemeClr val="bg1">
                    <a:lumMod val="50000"/>
                  </a:schemeClr>
                </a:solidFill>
                <a:latin typeface=".萍方-简" pitchFamily="34" charset="-122"/>
                <a:ea typeface=".萍方-简" pitchFamily="34" charset="-122"/>
              </a:rPr>
              <a:t>       山东众数信息科技有限公司是一家以信息化为主导集技术研发、生产、销售、服务于一体的高新技术企业，公司一直不断追求进步与突破，力求成为行业内的领军企业，公司追求“服务至上 品网视觉”作为品牌。</a:t>
            </a:r>
            <a:endParaRPr lang="zh-CN" altLang="en-US" sz="1400" dirty="0">
              <a:solidFill>
                <a:schemeClr val="bg1">
                  <a:lumMod val="50000"/>
                </a:schemeClr>
              </a:solidFill>
              <a:latin typeface=".萍方-简" pitchFamily="34" charset="-122"/>
              <a:ea typeface=".萍方-简" pitchFamily="34" charset="-122"/>
            </a:endParaRPr>
          </a:p>
        </p:txBody>
      </p:sp>
      <p:sp>
        <p:nvSpPr>
          <p:cNvPr id="7" name="矩形 6"/>
          <p:cNvSpPr/>
          <p:nvPr/>
        </p:nvSpPr>
        <p:spPr>
          <a:xfrm>
            <a:off x="2083507" y="1074354"/>
            <a:ext cx="2993318" cy="830997"/>
          </a:xfrm>
          <a:prstGeom prst="rect">
            <a:avLst/>
          </a:prstGeom>
        </p:spPr>
        <p:txBody>
          <a:bodyPr wrap="square">
            <a:spAutoFit/>
          </a:bodyPr>
          <a:lstStyle/>
          <a:p>
            <a:pPr algn="just">
              <a:lnSpc>
                <a:spcPct val="120000"/>
              </a:lnSpc>
            </a:pPr>
            <a:r>
              <a:rPr lang="en-US" altLang="zh-CN" sz="4000" b="1" dirty="0" smtClean="0">
                <a:solidFill>
                  <a:schemeClr val="tx1">
                    <a:lumMod val="65000"/>
                    <a:lumOff val="35000"/>
                  </a:schemeClr>
                </a:solidFill>
                <a:effectLst>
                  <a:reflection blurRad="6350" stA="55000" endA="300" endPos="45500" dir="5400000" sy="-100000" algn="bl" rotWithShape="0"/>
                </a:effectLst>
              </a:rPr>
              <a:t>04</a:t>
            </a:r>
            <a:r>
              <a:rPr lang="zh-CN" altLang="en-US" sz="4000" b="1" dirty="0" smtClean="0">
                <a:solidFill>
                  <a:schemeClr val="tx1">
                    <a:lumMod val="65000"/>
                    <a:lumOff val="35000"/>
                  </a:schemeClr>
                </a:solidFill>
                <a:effectLst>
                  <a:reflection blurRad="6350" stA="55000" endA="300" endPos="45500" dir="5400000" sy="-100000" algn="bl" rotWithShape="0"/>
                </a:effectLst>
              </a:rPr>
              <a:t>公司介绍</a:t>
            </a:r>
            <a:endParaRPr lang="zh-CN" altLang="en-US" sz="4000" b="1" dirty="0">
              <a:solidFill>
                <a:schemeClr val="tx1">
                  <a:lumMod val="65000"/>
                  <a:lumOff val="35000"/>
                </a:schemeClr>
              </a:solidFill>
              <a:effectLst>
                <a:reflection blurRad="6350" stA="55000" endA="300" endPos="45500" dir="5400000" sy="-100000" algn="bl" rotWithShape="0"/>
              </a:effectLst>
            </a:endParaRPr>
          </a:p>
        </p:txBody>
      </p:sp>
      <p:sp>
        <p:nvSpPr>
          <p:cNvPr id="12" name="矩形 11"/>
          <p:cNvSpPr/>
          <p:nvPr/>
        </p:nvSpPr>
        <p:spPr>
          <a:xfrm>
            <a:off x="2121608" y="3210323"/>
            <a:ext cx="7892342" cy="1061829"/>
          </a:xfrm>
          <a:prstGeom prst="rect">
            <a:avLst/>
          </a:prstGeom>
        </p:spPr>
        <p:txBody>
          <a:bodyPr wrap="square">
            <a:spAutoFit/>
          </a:bodyPr>
          <a:lstStyle/>
          <a:p>
            <a:pPr>
              <a:lnSpc>
                <a:spcPct val="150000"/>
              </a:lnSpc>
              <a:spcAft>
                <a:spcPts val="600"/>
              </a:spcAft>
            </a:pPr>
            <a:r>
              <a:rPr lang="zh-CN" altLang="en-US" sz="1400" dirty="0" smtClean="0">
                <a:solidFill>
                  <a:schemeClr val="bg1">
                    <a:lumMod val="50000"/>
                  </a:schemeClr>
                </a:solidFill>
                <a:latin typeface=".萍方-简" pitchFamily="34" charset="-122"/>
                <a:ea typeface=".萍方-简" pitchFamily="34" charset="-122"/>
              </a:rPr>
              <a:t>       众数科技利用互联网</a:t>
            </a:r>
            <a:r>
              <a:rPr lang="en-US" altLang="zh-CN" sz="1400" dirty="0" smtClean="0">
                <a:solidFill>
                  <a:schemeClr val="bg1">
                    <a:lumMod val="50000"/>
                  </a:schemeClr>
                </a:solidFill>
                <a:latin typeface=".萍方-简" pitchFamily="34" charset="-122"/>
                <a:ea typeface=".萍方-简" pitchFamily="34" charset="-122"/>
              </a:rPr>
              <a:t>+</a:t>
            </a:r>
            <a:r>
              <a:rPr lang="zh-CN" altLang="en-US" sz="1400" dirty="0" smtClean="0">
                <a:solidFill>
                  <a:schemeClr val="bg1">
                    <a:lumMod val="50000"/>
                  </a:schemeClr>
                </a:solidFill>
                <a:latin typeface=".萍方-简" pitchFamily="34" charset="-122"/>
                <a:ea typeface=".萍方-简" pitchFamily="34" charset="-122"/>
              </a:rPr>
              <a:t>物联网等技术在智慧安全、智慧酒店、智慧工地、智慧建筑、智慧楼宇、智慧运营等领域为企业提供定制一体化解决方案。公司以“专注行业，用心服务”为核心价值，通过我们专业的技术水平和不懈努力，为行业提供更精准的智能化解决方案。</a:t>
            </a:r>
          </a:p>
        </p:txBody>
      </p:sp>
      <p:sp>
        <p:nvSpPr>
          <p:cNvPr id="13" name="矩形 12"/>
          <p:cNvSpPr/>
          <p:nvPr/>
        </p:nvSpPr>
        <p:spPr>
          <a:xfrm>
            <a:off x="2112083" y="4368790"/>
            <a:ext cx="7892342" cy="1384995"/>
          </a:xfrm>
          <a:prstGeom prst="rect">
            <a:avLst/>
          </a:prstGeom>
        </p:spPr>
        <p:txBody>
          <a:bodyPr wrap="square">
            <a:spAutoFit/>
          </a:bodyPr>
          <a:lstStyle/>
          <a:p>
            <a:pPr>
              <a:lnSpc>
                <a:spcPct val="150000"/>
              </a:lnSpc>
              <a:spcAft>
                <a:spcPts val="600"/>
              </a:spcAft>
            </a:pPr>
            <a:r>
              <a:rPr lang="zh-CN" altLang="en-US" sz="1400" dirty="0" smtClean="0">
                <a:solidFill>
                  <a:schemeClr val="bg1">
                    <a:lumMod val="50000"/>
                  </a:schemeClr>
                </a:solidFill>
                <a:latin typeface=".萍方-简" pitchFamily="34" charset="-122"/>
                <a:ea typeface=".萍方-简" pitchFamily="34" charset="-122"/>
              </a:rPr>
              <a:t>       公司一直秉承以用户需求为核心</a:t>
            </a:r>
            <a:r>
              <a:rPr lang="en-US" altLang="zh-CN" sz="1400" dirty="0" smtClean="0">
                <a:solidFill>
                  <a:schemeClr val="bg1">
                    <a:lumMod val="50000"/>
                  </a:schemeClr>
                </a:solidFill>
                <a:latin typeface=".萍方-简" pitchFamily="34" charset="-122"/>
                <a:ea typeface=".萍方-简" pitchFamily="34" charset="-122"/>
              </a:rPr>
              <a:t>,</a:t>
            </a:r>
            <a:r>
              <a:rPr lang="zh-CN" altLang="en-US" sz="1400" dirty="0" smtClean="0">
                <a:solidFill>
                  <a:schemeClr val="bg1">
                    <a:lumMod val="50000"/>
                  </a:schemeClr>
                </a:solidFill>
                <a:latin typeface=".萍方-简" pitchFamily="34" charset="-122"/>
                <a:ea typeface=".萍方-简" pitchFamily="34" charset="-122"/>
              </a:rPr>
              <a:t>在专注区域市场开拓的同时</a:t>
            </a:r>
            <a:r>
              <a:rPr lang="en-US" altLang="zh-CN" sz="1400" dirty="0" smtClean="0">
                <a:solidFill>
                  <a:schemeClr val="bg1">
                    <a:lumMod val="50000"/>
                  </a:schemeClr>
                </a:solidFill>
                <a:latin typeface=".萍方-简" pitchFamily="34" charset="-122"/>
                <a:ea typeface=".萍方-简" pitchFamily="34" charset="-122"/>
              </a:rPr>
              <a:t>,</a:t>
            </a:r>
            <a:r>
              <a:rPr lang="zh-CN" altLang="en-US" sz="1400" dirty="0" smtClean="0">
                <a:solidFill>
                  <a:schemeClr val="bg1">
                    <a:lumMod val="50000"/>
                  </a:schemeClr>
                </a:solidFill>
                <a:latin typeface=".萍方-简" pitchFamily="34" charset="-122"/>
                <a:ea typeface=".萍方-简" pitchFamily="34" charset="-122"/>
              </a:rPr>
              <a:t>为超过一百家客户提供专业服务</a:t>
            </a:r>
            <a:r>
              <a:rPr lang="en-US" altLang="zh-CN" sz="1400" dirty="0" smtClean="0">
                <a:solidFill>
                  <a:schemeClr val="bg1">
                    <a:lumMod val="50000"/>
                  </a:schemeClr>
                </a:solidFill>
                <a:latin typeface=".萍方-简" pitchFamily="34" charset="-122"/>
                <a:ea typeface=".萍方-简" pitchFamily="34" charset="-122"/>
              </a:rPr>
              <a:t>,</a:t>
            </a:r>
            <a:r>
              <a:rPr lang="zh-CN" altLang="en-US" sz="1400" dirty="0" smtClean="0">
                <a:solidFill>
                  <a:schemeClr val="bg1">
                    <a:lumMod val="50000"/>
                  </a:schemeClr>
                </a:solidFill>
                <a:latin typeface=".萍方-简" pitchFamily="34" charset="-122"/>
                <a:ea typeface=".萍方-简" pitchFamily="34" charset="-122"/>
              </a:rPr>
              <a:t>优质、用心的服务赢得了众多客户的信赖和好评</a:t>
            </a:r>
            <a:r>
              <a:rPr lang="en-US" altLang="zh-CN" sz="1400" dirty="0" smtClean="0">
                <a:solidFill>
                  <a:schemeClr val="bg1">
                    <a:lumMod val="50000"/>
                  </a:schemeClr>
                </a:solidFill>
                <a:latin typeface=".萍方-简" pitchFamily="34" charset="-122"/>
                <a:ea typeface=".萍方-简" pitchFamily="34" charset="-122"/>
              </a:rPr>
              <a:t>,</a:t>
            </a:r>
            <a:r>
              <a:rPr lang="zh-CN" altLang="en-US" sz="1400" dirty="0" smtClean="0">
                <a:solidFill>
                  <a:schemeClr val="bg1">
                    <a:lumMod val="50000"/>
                  </a:schemeClr>
                </a:solidFill>
                <a:latin typeface=".萍方-简" pitchFamily="34" charset="-122"/>
                <a:ea typeface=".萍方-简" pitchFamily="34" charset="-122"/>
              </a:rPr>
              <a:t>在山东地区逐渐树立起公司良好品牌形象。公司不仅仅提供专业智能的信息化服务</a:t>
            </a:r>
            <a:r>
              <a:rPr lang="en-US" altLang="zh-CN" sz="1400" dirty="0" smtClean="0">
                <a:solidFill>
                  <a:schemeClr val="bg1">
                    <a:lumMod val="50000"/>
                  </a:schemeClr>
                </a:solidFill>
                <a:latin typeface=".萍方-简" pitchFamily="34" charset="-122"/>
                <a:ea typeface=".萍方-简" pitchFamily="34" charset="-122"/>
              </a:rPr>
              <a:t>,</a:t>
            </a:r>
            <a:r>
              <a:rPr lang="zh-CN" altLang="en-US" sz="1400" dirty="0" smtClean="0">
                <a:solidFill>
                  <a:schemeClr val="bg1">
                    <a:lumMod val="50000"/>
                  </a:schemeClr>
                </a:solidFill>
                <a:latin typeface=".萍方-简" pitchFamily="34" charset="-122"/>
                <a:ea typeface=".萍方-简" pitchFamily="34" charset="-122"/>
              </a:rPr>
              <a:t>同时还建立了完善的售后服务体系</a:t>
            </a:r>
            <a:r>
              <a:rPr lang="en-US" altLang="zh-CN" sz="1400" dirty="0" smtClean="0">
                <a:solidFill>
                  <a:schemeClr val="bg1">
                    <a:lumMod val="50000"/>
                  </a:schemeClr>
                </a:solidFill>
                <a:latin typeface=".萍方-简" pitchFamily="34" charset="-122"/>
                <a:ea typeface=".萍方-简" pitchFamily="34" charset="-122"/>
              </a:rPr>
              <a:t>,</a:t>
            </a:r>
            <a:r>
              <a:rPr lang="zh-CN" altLang="en-US" sz="1400" dirty="0" smtClean="0">
                <a:solidFill>
                  <a:schemeClr val="bg1">
                    <a:lumMod val="50000"/>
                  </a:schemeClr>
                </a:solidFill>
                <a:latin typeface=".萍方-简" pitchFamily="34" charset="-122"/>
                <a:ea typeface=".萍方-简" pitchFamily="34" charset="-122"/>
              </a:rPr>
              <a:t>为客户发展中遇到的问题和困难提供指导帮助。我们相信</a:t>
            </a:r>
            <a:r>
              <a:rPr lang="en-US" altLang="zh-CN" sz="1400" dirty="0" smtClean="0">
                <a:solidFill>
                  <a:schemeClr val="bg1">
                    <a:lumMod val="50000"/>
                  </a:schemeClr>
                </a:solidFill>
                <a:latin typeface=".萍方-简" pitchFamily="34" charset="-122"/>
                <a:ea typeface=".萍方-简" pitchFamily="34" charset="-122"/>
              </a:rPr>
              <a:t>,</a:t>
            </a:r>
            <a:r>
              <a:rPr lang="zh-CN" altLang="en-US" sz="1400" dirty="0" smtClean="0">
                <a:solidFill>
                  <a:schemeClr val="bg1">
                    <a:lumMod val="50000"/>
                  </a:schemeClr>
                </a:solidFill>
                <a:latin typeface=".萍方-简" pitchFamily="34" charset="-122"/>
                <a:ea typeface=".萍方-简" pitchFamily="34" charset="-122"/>
              </a:rPr>
              <a:t>通过我们的不断努力和追求</a:t>
            </a:r>
            <a:r>
              <a:rPr lang="en-US" altLang="zh-CN" sz="1400" dirty="0" smtClean="0">
                <a:solidFill>
                  <a:schemeClr val="bg1">
                    <a:lumMod val="50000"/>
                  </a:schemeClr>
                </a:solidFill>
                <a:latin typeface=".萍方-简" pitchFamily="34" charset="-122"/>
                <a:ea typeface=".萍方-简" pitchFamily="34" charset="-122"/>
              </a:rPr>
              <a:t>,</a:t>
            </a:r>
            <a:r>
              <a:rPr lang="zh-CN" altLang="en-US" sz="1400" dirty="0" smtClean="0">
                <a:solidFill>
                  <a:schemeClr val="bg1">
                    <a:lumMod val="50000"/>
                  </a:schemeClr>
                </a:solidFill>
                <a:latin typeface=".萍方-简" pitchFamily="34" charset="-122"/>
                <a:ea typeface=".萍方-简" pitchFamily="34" charset="-122"/>
              </a:rPr>
              <a:t>一定能够实现与客户互利共赢</a:t>
            </a:r>
            <a:r>
              <a:rPr lang="en-US" altLang="zh-CN" sz="1400" dirty="0" smtClean="0">
                <a:solidFill>
                  <a:schemeClr val="bg1">
                    <a:lumMod val="50000"/>
                  </a:schemeClr>
                </a:solidFill>
                <a:latin typeface=".萍方-简" pitchFamily="34" charset="-122"/>
                <a:ea typeface=".萍方-简" pitchFamily="34" charset="-122"/>
              </a:rPr>
              <a:t>!</a:t>
            </a:r>
          </a:p>
        </p:txBody>
      </p:sp>
      <p:pic>
        <p:nvPicPr>
          <p:cNvPr id="14" name="Picture 2" descr="E:\工作\1111111项目\201807\11公司信息\logo 镂空\旧版\竖白.png"/>
          <p:cNvPicPr>
            <a:picLocks noChangeAspect="1" noChangeArrowheads="1"/>
          </p:cNvPicPr>
          <p:nvPr/>
        </p:nvPicPr>
        <p:blipFill>
          <a:blip r:embed="rId4" cstate="print"/>
          <a:srcRect/>
          <a:stretch>
            <a:fillRect/>
          </a:stretch>
        </p:blipFill>
        <p:spPr bwMode="auto">
          <a:xfrm>
            <a:off x="1298104" y="142875"/>
            <a:ext cx="1138809" cy="1138809"/>
          </a:xfrm>
          <a:prstGeom prst="rect">
            <a:avLst/>
          </a:prstGeom>
          <a:noFill/>
        </p:spPr>
      </p:pic>
    </p:spTree>
    <p:extLst>
      <p:ext uri="{BB962C8B-B14F-4D97-AF65-F5344CB8AC3E}">
        <p14:creationId xmlns:p14="http://schemas.microsoft.com/office/powerpoint/2010/main" val="365354171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18"/>
          <p:cNvPicPr>
            <a:picLocks noChangeAspect="1"/>
          </p:cNvPicPr>
          <p:nvPr/>
        </p:nvPicPr>
        <p:blipFill>
          <a:blip r:embed="rId2" cstate="print">
            <a:extLst>
              <a:ext uri="{28A0092B-C50C-407E-A947-70E740481C1C}">
                <a14:useLocalDpi xmlns:a14="http://schemas.microsoft.com/office/drawing/2010/main" val="0"/>
              </a:ext>
            </a:extLst>
          </a:blip>
          <a:srcRect t="36389" b="36389"/>
          <a:stretch>
            <a:fillRect/>
          </a:stretch>
        </p:blipFill>
        <p:spPr>
          <a:xfrm>
            <a:off x="0" y="0"/>
            <a:ext cx="12192000" cy="2489200"/>
          </a:xfrm>
          <a:prstGeom prst="rect">
            <a:avLst/>
          </a:prstGeom>
        </p:spPr>
      </p:pic>
      <p:sp>
        <p:nvSpPr>
          <p:cNvPr id="2" name="文本框 1"/>
          <p:cNvSpPr txBox="1"/>
          <p:nvPr/>
        </p:nvSpPr>
        <p:spPr>
          <a:xfrm>
            <a:off x="650875" y="2663825"/>
            <a:ext cx="2111091" cy="830997"/>
          </a:xfrm>
          <a:prstGeom prst="rect">
            <a:avLst/>
          </a:prstGeom>
          <a:noFill/>
        </p:spPr>
        <p:txBody>
          <a:bodyPr wrap="none" rtlCol="0">
            <a:spAutoFit/>
          </a:bodyPr>
          <a:lstStyle/>
          <a:p>
            <a:pPr lvl="0">
              <a:defRPr/>
            </a:pPr>
            <a:r>
              <a:rPr lang="en-US" altLang="zh-CN" sz="2400" dirty="0" smtClean="0">
                <a:solidFill>
                  <a:schemeClr val="tx1">
                    <a:lumMod val="75000"/>
                    <a:lumOff val="25000"/>
                  </a:schemeClr>
                </a:solidFill>
              </a:rPr>
              <a:t>CORPORATE</a:t>
            </a:r>
          </a:p>
          <a:p>
            <a:pPr lvl="0">
              <a:defRPr/>
            </a:pPr>
            <a:r>
              <a:rPr lang="en-US" altLang="zh-CN" sz="2400" dirty="0" smtClean="0">
                <a:solidFill>
                  <a:schemeClr val="tx1">
                    <a:lumMod val="75000"/>
                    <a:lumOff val="25000"/>
                  </a:schemeClr>
                </a:solidFill>
              </a:rPr>
              <a:t>STRATEGY</a:t>
            </a:r>
            <a:endParaRPr kumimoji="0" lang="zh-CN" altLang="en-US" sz="2400" b="0" i="0" u="none" strike="noStrike" kern="1200" cap="none" spc="0" normalizeH="0" baseline="0" noProof="0" dirty="0">
              <a:ln>
                <a:noFill/>
              </a:ln>
              <a:solidFill>
                <a:schemeClr val="tx1">
                  <a:lumMod val="75000"/>
                  <a:lumOff val="25000"/>
                </a:schemeClr>
              </a:solidFill>
              <a:effectLst/>
              <a:uLnTx/>
              <a:uFillTx/>
              <a:latin typeface="Arial"/>
              <a:ea typeface="微软雅黑"/>
              <a:cs typeface="+mn-cs"/>
            </a:endParaRPr>
          </a:p>
        </p:txBody>
      </p:sp>
      <p:sp>
        <p:nvSpPr>
          <p:cNvPr id="3" name="文本框 2"/>
          <p:cNvSpPr txBox="1"/>
          <p:nvPr/>
        </p:nvSpPr>
        <p:spPr>
          <a:xfrm>
            <a:off x="650875" y="3520222"/>
            <a:ext cx="1313180"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smtClean="0">
                <a:ln>
                  <a:noFill/>
                </a:ln>
                <a:solidFill>
                  <a:prstClr val="black">
                    <a:lumMod val="50000"/>
                    <a:lumOff val="50000"/>
                  </a:prstClr>
                </a:solidFill>
                <a:effectLst/>
                <a:uLnTx/>
                <a:uFillTx/>
                <a:latin typeface="Arial"/>
                <a:ea typeface="微软雅黑"/>
                <a:cs typeface="+mn-cs"/>
              </a:rPr>
              <a:t>公司</a:t>
            </a:r>
            <a:endParaRPr kumimoji="0" lang="en-US" altLang="zh-CN" sz="4400" b="0" i="0" u="none" strike="noStrike" kern="1200" cap="none" spc="0" normalizeH="0" baseline="0" noProof="0" dirty="0" smtClean="0">
              <a:ln>
                <a:noFill/>
              </a:ln>
              <a:solidFill>
                <a:prstClr val="black">
                  <a:lumMod val="50000"/>
                  <a:lumOff val="50000"/>
                </a:prstClr>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smtClean="0">
                <a:ln>
                  <a:noFill/>
                </a:ln>
                <a:solidFill>
                  <a:prstClr val="black">
                    <a:lumMod val="50000"/>
                    <a:lumOff val="50000"/>
                  </a:prstClr>
                </a:solidFill>
                <a:effectLst/>
                <a:uLnTx/>
                <a:uFillTx/>
                <a:latin typeface="Arial"/>
                <a:ea typeface="微软雅黑"/>
                <a:cs typeface="+mn-cs"/>
              </a:rPr>
              <a:t>战略</a:t>
            </a:r>
            <a:endParaRPr kumimoji="0" lang="zh-CN" altLang="en-US" sz="4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grpSp>
        <p:nvGrpSpPr>
          <p:cNvPr id="4" name="组合 117"/>
          <p:cNvGrpSpPr/>
          <p:nvPr/>
        </p:nvGrpSpPr>
        <p:grpSpPr>
          <a:xfrm>
            <a:off x="3229943" y="2161518"/>
            <a:ext cx="1260552" cy="1376792"/>
            <a:chOff x="3325193" y="1961493"/>
            <a:chExt cx="1260552" cy="1376792"/>
          </a:xfrm>
        </p:grpSpPr>
        <p:sp>
          <p:nvSpPr>
            <p:cNvPr id="5" name="任意多边形: 形状 25"/>
            <p:cNvSpPr/>
            <p:nvPr/>
          </p:nvSpPr>
          <p:spPr>
            <a:xfrm rot="2700000">
              <a:off x="3628820" y="1961493"/>
              <a:ext cx="653300" cy="653300"/>
            </a:xfrm>
            <a:custGeom>
              <a:avLst/>
              <a:gdLst>
                <a:gd name="connsiteX0" fmla="*/ 53356 w 566463"/>
                <a:gd name="connsiteY0" fmla="*/ 53356 h 566463"/>
                <a:gd name="connsiteX1" fmla="*/ 182170 w 566463"/>
                <a:gd name="connsiteY1" fmla="*/ 0 h 566463"/>
                <a:gd name="connsiteX2" fmla="*/ 566463 w 566463"/>
                <a:gd name="connsiteY2" fmla="*/ 0 h 566463"/>
                <a:gd name="connsiteX3" fmla="*/ 0 w 566463"/>
                <a:gd name="connsiteY3" fmla="*/ 566463 h 566463"/>
                <a:gd name="connsiteX4" fmla="*/ 0 w 566463"/>
                <a:gd name="connsiteY4" fmla="*/ 182170 h 566463"/>
                <a:gd name="connsiteX5" fmla="*/ 53356 w 566463"/>
                <a:gd name="connsiteY5" fmla="*/ 53356 h 56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463" h="566463">
                  <a:moveTo>
                    <a:pt x="53356" y="53356"/>
                  </a:moveTo>
                  <a:cubicBezTo>
                    <a:pt x="86322" y="20390"/>
                    <a:pt x="131865" y="0"/>
                    <a:pt x="182170" y="0"/>
                  </a:cubicBezTo>
                  <a:lnTo>
                    <a:pt x="566463" y="0"/>
                  </a:lnTo>
                  <a:lnTo>
                    <a:pt x="0" y="566463"/>
                  </a:lnTo>
                  <a:lnTo>
                    <a:pt x="0" y="182170"/>
                  </a:lnTo>
                  <a:cubicBezTo>
                    <a:pt x="0" y="131865"/>
                    <a:pt x="20390" y="86323"/>
                    <a:pt x="53356" y="53356"/>
                  </a:cubicBez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p:cNvSpPr/>
            <p:nvPr/>
          </p:nvSpPr>
          <p:spPr>
            <a:xfrm rot="2700000">
              <a:off x="3325193" y="2077733"/>
              <a:ext cx="1260552" cy="1260552"/>
            </a:xfrm>
            <a:prstGeom prst="roundRect">
              <a:avLst/>
            </a:prstGeom>
            <a:noFill/>
            <a:ln w="1905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矩形 6"/>
            <p:cNvSpPr/>
            <p:nvPr/>
          </p:nvSpPr>
          <p:spPr>
            <a:xfrm>
              <a:off x="3350913" y="2507377"/>
              <a:ext cx="1209112" cy="40126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b="1" dirty="0" smtClean="0">
                  <a:solidFill>
                    <a:prstClr val="black">
                      <a:lumMod val="65000"/>
                      <a:lumOff val="35000"/>
                    </a:prstClr>
                  </a:solidFill>
                  <a:latin typeface="Calibri"/>
                  <a:ea typeface="微软雅黑"/>
                </a:rPr>
                <a:t>团队</a:t>
              </a:r>
              <a:endPar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endParaRPr>
            </a:p>
          </p:txBody>
        </p:sp>
      </p:grpSp>
      <p:grpSp>
        <p:nvGrpSpPr>
          <p:cNvPr id="8" name="组合 118"/>
          <p:cNvGrpSpPr/>
          <p:nvPr/>
        </p:nvGrpSpPr>
        <p:grpSpPr>
          <a:xfrm>
            <a:off x="5439528" y="2161518"/>
            <a:ext cx="1260552" cy="1376792"/>
            <a:chOff x="5534778" y="1961493"/>
            <a:chExt cx="1260552" cy="1376792"/>
          </a:xfrm>
        </p:grpSpPr>
        <p:sp>
          <p:nvSpPr>
            <p:cNvPr id="9" name="任意多边形: 形状 31"/>
            <p:cNvSpPr/>
            <p:nvPr/>
          </p:nvSpPr>
          <p:spPr>
            <a:xfrm rot="2700000">
              <a:off x="5838405" y="1961493"/>
              <a:ext cx="653300" cy="653300"/>
            </a:xfrm>
            <a:custGeom>
              <a:avLst/>
              <a:gdLst>
                <a:gd name="connsiteX0" fmla="*/ 53356 w 566463"/>
                <a:gd name="connsiteY0" fmla="*/ 53356 h 566463"/>
                <a:gd name="connsiteX1" fmla="*/ 182170 w 566463"/>
                <a:gd name="connsiteY1" fmla="*/ 0 h 566463"/>
                <a:gd name="connsiteX2" fmla="*/ 566463 w 566463"/>
                <a:gd name="connsiteY2" fmla="*/ 0 h 566463"/>
                <a:gd name="connsiteX3" fmla="*/ 0 w 566463"/>
                <a:gd name="connsiteY3" fmla="*/ 566463 h 566463"/>
                <a:gd name="connsiteX4" fmla="*/ 0 w 566463"/>
                <a:gd name="connsiteY4" fmla="*/ 182170 h 566463"/>
                <a:gd name="connsiteX5" fmla="*/ 53356 w 566463"/>
                <a:gd name="connsiteY5" fmla="*/ 53356 h 56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463" h="566463">
                  <a:moveTo>
                    <a:pt x="53356" y="53356"/>
                  </a:moveTo>
                  <a:cubicBezTo>
                    <a:pt x="86322" y="20390"/>
                    <a:pt x="131865" y="0"/>
                    <a:pt x="182170" y="0"/>
                  </a:cubicBezTo>
                  <a:lnTo>
                    <a:pt x="566463" y="0"/>
                  </a:lnTo>
                  <a:lnTo>
                    <a:pt x="0" y="566463"/>
                  </a:lnTo>
                  <a:lnTo>
                    <a:pt x="0" y="182170"/>
                  </a:lnTo>
                  <a:cubicBezTo>
                    <a:pt x="0" y="131865"/>
                    <a:pt x="20390" y="86323"/>
                    <a:pt x="53356" y="53356"/>
                  </a:cubicBez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29"/>
            <p:cNvSpPr/>
            <p:nvPr/>
          </p:nvSpPr>
          <p:spPr>
            <a:xfrm rot="2700000">
              <a:off x="5534778" y="2077733"/>
              <a:ext cx="1260552" cy="1260552"/>
            </a:xfrm>
            <a:prstGeom prst="roundRect">
              <a:avLst/>
            </a:prstGeom>
            <a:noFill/>
            <a:ln w="1905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 name="矩形 10"/>
            <p:cNvSpPr/>
            <p:nvPr/>
          </p:nvSpPr>
          <p:spPr>
            <a:xfrm>
              <a:off x="5560498" y="2507377"/>
              <a:ext cx="1209112" cy="40126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smtClean="0">
                  <a:ln>
                    <a:noFill/>
                  </a:ln>
                  <a:solidFill>
                    <a:prstClr val="black">
                      <a:lumMod val="65000"/>
                      <a:lumOff val="35000"/>
                    </a:prstClr>
                  </a:solidFill>
                  <a:effectLst/>
                  <a:uLnTx/>
                  <a:uFillTx/>
                  <a:latin typeface="Calibri"/>
                  <a:ea typeface="微软雅黑"/>
                  <a:cs typeface="+mn-cs"/>
                </a:rPr>
                <a:t>沟通</a:t>
              </a:r>
              <a:endPar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endParaRPr>
            </a:p>
          </p:txBody>
        </p:sp>
      </p:grpSp>
      <p:grpSp>
        <p:nvGrpSpPr>
          <p:cNvPr id="12" name="组合 119"/>
          <p:cNvGrpSpPr/>
          <p:nvPr/>
        </p:nvGrpSpPr>
        <p:grpSpPr>
          <a:xfrm>
            <a:off x="7649113" y="2161518"/>
            <a:ext cx="1260552" cy="1376792"/>
            <a:chOff x="7744363" y="1961493"/>
            <a:chExt cx="1260552" cy="1376792"/>
          </a:xfrm>
        </p:grpSpPr>
        <p:sp>
          <p:nvSpPr>
            <p:cNvPr id="13" name="任意多边形: 形状 38"/>
            <p:cNvSpPr/>
            <p:nvPr/>
          </p:nvSpPr>
          <p:spPr>
            <a:xfrm rot="2700000">
              <a:off x="8047990" y="1961493"/>
              <a:ext cx="653300" cy="653300"/>
            </a:xfrm>
            <a:custGeom>
              <a:avLst/>
              <a:gdLst>
                <a:gd name="connsiteX0" fmla="*/ 53356 w 566463"/>
                <a:gd name="connsiteY0" fmla="*/ 53356 h 566463"/>
                <a:gd name="connsiteX1" fmla="*/ 182170 w 566463"/>
                <a:gd name="connsiteY1" fmla="*/ 0 h 566463"/>
                <a:gd name="connsiteX2" fmla="*/ 566463 w 566463"/>
                <a:gd name="connsiteY2" fmla="*/ 0 h 566463"/>
                <a:gd name="connsiteX3" fmla="*/ 0 w 566463"/>
                <a:gd name="connsiteY3" fmla="*/ 566463 h 566463"/>
                <a:gd name="connsiteX4" fmla="*/ 0 w 566463"/>
                <a:gd name="connsiteY4" fmla="*/ 182170 h 566463"/>
                <a:gd name="connsiteX5" fmla="*/ 53356 w 566463"/>
                <a:gd name="connsiteY5" fmla="*/ 53356 h 56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463" h="566463">
                  <a:moveTo>
                    <a:pt x="53356" y="53356"/>
                  </a:moveTo>
                  <a:cubicBezTo>
                    <a:pt x="86322" y="20390"/>
                    <a:pt x="131865" y="0"/>
                    <a:pt x="182170" y="0"/>
                  </a:cubicBezTo>
                  <a:lnTo>
                    <a:pt x="566463" y="0"/>
                  </a:lnTo>
                  <a:lnTo>
                    <a:pt x="0" y="566463"/>
                  </a:lnTo>
                  <a:lnTo>
                    <a:pt x="0" y="182170"/>
                  </a:lnTo>
                  <a:cubicBezTo>
                    <a:pt x="0" y="131865"/>
                    <a:pt x="20390" y="86323"/>
                    <a:pt x="53356" y="53356"/>
                  </a:cubicBez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35"/>
            <p:cNvSpPr/>
            <p:nvPr/>
          </p:nvSpPr>
          <p:spPr>
            <a:xfrm rot="2700000">
              <a:off x="7744363" y="2077733"/>
              <a:ext cx="1260552" cy="1260552"/>
            </a:xfrm>
            <a:prstGeom prst="roundRect">
              <a:avLst/>
            </a:prstGeom>
            <a:noFill/>
            <a:ln w="1905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 name="矩形 14"/>
            <p:cNvSpPr/>
            <p:nvPr/>
          </p:nvSpPr>
          <p:spPr>
            <a:xfrm>
              <a:off x="7770083" y="2507377"/>
              <a:ext cx="1209112" cy="40126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smtClean="0">
                  <a:ln>
                    <a:noFill/>
                  </a:ln>
                  <a:solidFill>
                    <a:prstClr val="black">
                      <a:lumMod val="65000"/>
                      <a:lumOff val="35000"/>
                    </a:prstClr>
                  </a:solidFill>
                  <a:effectLst/>
                  <a:uLnTx/>
                  <a:uFillTx/>
                  <a:latin typeface="Calibri"/>
                  <a:ea typeface="微软雅黑"/>
                  <a:cs typeface="+mn-cs"/>
                </a:rPr>
                <a:t>执行</a:t>
              </a:r>
              <a:endPar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endParaRPr>
            </a:p>
          </p:txBody>
        </p:sp>
      </p:grpSp>
      <p:grpSp>
        <p:nvGrpSpPr>
          <p:cNvPr id="16" name="组合 120"/>
          <p:cNvGrpSpPr/>
          <p:nvPr/>
        </p:nvGrpSpPr>
        <p:grpSpPr>
          <a:xfrm>
            <a:off x="9858698" y="2161518"/>
            <a:ext cx="1260552" cy="1376792"/>
            <a:chOff x="9953948" y="1961493"/>
            <a:chExt cx="1260552" cy="1376792"/>
          </a:xfrm>
        </p:grpSpPr>
        <p:sp>
          <p:nvSpPr>
            <p:cNvPr id="17" name="任意多边形: 形状 43"/>
            <p:cNvSpPr/>
            <p:nvPr/>
          </p:nvSpPr>
          <p:spPr>
            <a:xfrm rot="2700000">
              <a:off x="10257575" y="1961493"/>
              <a:ext cx="653300" cy="653300"/>
            </a:xfrm>
            <a:custGeom>
              <a:avLst/>
              <a:gdLst>
                <a:gd name="connsiteX0" fmla="*/ 53356 w 566463"/>
                <a:gd name="connsiteY0" fmla="*/ 53356 h 566463"/>
                <a:gd name="connsiteX1" fmla="*/ 182170 w 566463"/>
                <a:gd name="connsiteY1" fmla="*/ 0 h 566463"/>
                <a:gd name="connsiteX2" fmla="*/ 566463 w 566463"/>
                <a:gd name="connsiteY2" fmla="*/ 0 h 566463"/>
                <a:gd name="connsiteX3" fmla="*/ 0 w 566463"/>
                <a:gd name="connsiteY3" fmla="*/ 566463 h 566463"/>
                <a:gd name="connsiteX4" fmla="*/ 0 w 566463"/>
                <a:gd name="connsiteY4" fmla="*/ 182170 h 566463"/>
                <a:gd name="connsiteX5" fmla="*/ 53356 w 566463"/>
                <a:gd name="connsiteY5" fmla="*/ 53356 h 56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463" h="566463">
                  <a:moveTo>
                    <a:pt x="53356" y="53356"/>
                  </a:moveTo>
                  <a:cubicBezTo>
                    <a:pt x="86322" y="20390"/>
                    <a:pt x="131865" y="0"/>
                    <a:pt x="182170" y="0"/>
                  </a:cubicBezTo>
                  <a:lnTo>
                    <a:pt x="566463" y="0"/>
                  </a:lnTo>
                  <a:lnTo>
                    <a:pt x="0" y="566463"/>
                  </a:lnTo>
                  <a:lnTo>
                    <a:pt x="0" y="182170"/>
                  </a:lnTo>
                  <a:cubicBezTo>
                    <a:pt x="0" y="131865"/>
                    <a:pt x="20390" y="86323"/>
                    <a:pt x="53356" y="53356"/>
                  </a:cubicBez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圆角 42"/>
            <p:cNvSpPr/>
            <p:nvPr/>
          </p:nvSpPr>
          <p:spPr>
            <a:xfrm rot="2700000">
              <a:off x="9953948" y="2077733"/>
              <a:ext cx="1260552" cy="1260552"/>
            </a:xfrm>
            <a:prstGeom prst="roundRect">
              <a:avLst/>
            </a:prstGeom>
            <a:noFill/>
            <a:ln w="1905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9" name="矩形 18"/>
            <p:cNvSpPr/>
            <p:nvPr/>
          </p:nvSpPr>
          <p:spPr>
            <a:xfrm>
              <a:off x="9979668" y="2507377"/>
              <a:ext cx="1209112" cy="396583"/>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smtClean="0">
                  <a:ln>
                    <a:noFill/>
                  </a:ln>
                  <a:solidFill>
                    <a:prstClr val="black">
                      <a:lumMod val="65000"/>
                      <a:lumOff val="35000"/>
                    </a:prstClr>
                  </a:solidFill>
                  <a:effectLst/>
                  <a:uLnTx/>
                  <a:uFillTx/>
                  <a:latin typeface="Calibri"/>
                  <a:ea typeface="微软雅黑"/>
                  <a:cs typeface="+mn-cs"/>
                </a:rPr>
                <a:t>共赢</a:t>
              </a:r>
              <a:endPar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endParaRPr>
            </a:p>
          </p:txBody>
        </p:sp>
      </p:grpSp>
      <p:sp>
        <p:nvSpPr>
          <p:cNvPr id="20" name="矩形 19"/>
          <p:cNvSpPr/>
          <p:nvPr/>
        </p:nvSpPr>
        <p:spPr>
          <a:xfrm>
            <a:off x="2759325" y="3922683"/>
            <a:ext cx="2288926" cy="1384995"/>
          </a:xfrm>
          <a:prstGeom prst="rect">
            <a:avLst/>
          </a:prstGeom>
        </p:spPr>
        <p:txBody>
          <a:bodyPr wrap="square">
            <a:spAutoFit/>
          </a:bodyPr>
          <a:lstStyle/>
          <a:p>
            <a:r>
              <a:rPr lang="zh-CN" altLang="en-US" sz="1400" dirty="0" smtClean="0">
                <a:solidFill>
                  <a:schemeClr val="bg1">
                    <a:lumMod val="50000"/>
                  </a:schemeClr>
                </a:solidFill>
                <a:latin typeface=".萍方-简" pitchFamily="34" charset="-122"/>
                <a:ea typeface=".萍方-简" pitchFamily="34" charset="-122"/>
              </a:rPr>
              <a:t>团队精神，是企业文化的核心。多点沟通，少点抱  怨；多点理解，少点争执。强化竞争意识，营造团队精神；追求客户满意，是你我的责任。</a:t>
            </a:r>
            <a:endParaRPr lang="zh-CN" altLang="en-US" sz="1400" dirty="0">
              <a:solidFill>
                <a:schemeClr val="bg1">
                  <a:lumMod val="50000"/>
                </a:schemeClr>
              </a:solidFill>
              <a:latin typeface=".萍方-简" pitchFamily="34" charset="-122"/>
              <a:ea typeface=".萍方-简" pitchFamily="34" charset="-122"/>
            </a:endParaRPr>
          </a:p>
        </p:txBody>
      </p:sp>
      <p:sp>
        <p:nvSpPr>
          <p:cNvPr id="21" name="矩形 20"/>
          <p:cNvSpPr/>
          <p:nvPr/>
        </p:nvSpPr>
        <p:spPr>
          <a:xfrm>
            <a:off x="5092733" y="3922683"/>
            <a:ext cx="2079591" cy="1169551"/>
          </a:xfrm>
          <a:prstGeom prst="rect">
            <a:avLst/>
          </a:prstGeom>
        </p:spPr>
        <p:txBody>
          <a:bodyPr wrap="square">
            <a:spAutoFit/>
          </a:bodyPr>
          <a:lstStyle/>
          <a:p>
            <a:r>
              <a:rPr lang="zh-CN" altLang="en-US" sz="1400" dirty="0" smtClean="0">
                <a:solidFill>
                  <a:schemeClr val="bg1">
                    <a:lumMod val="50000"/>
                  </a:schemeClr>
                </a:solidFill>
                <a:latin typeface=".萍方-简" pitchFamily="34" charset="-122"/>
                <a:ea typeface=".萍方-简" pitchFamily="34" charset="-122"/>
              </a:rPr>
              <a:t>沟通使团队成员在情感上相互依靠，在价值观念上高度统一，在事实问题上清晰明朗，达到信息畅通无阻。</a:t>
            </a:r>
            <a:endParaRPr lang="en-US" altLang="zh-CN" sz="1400" dirty="0">
              <a:solidFill>
                <a:schemeClr val="bg1">
                  <a:lumMod val="50000"/>
                </a:schemeClr>
              </a:solidFill>
              <a:latin typeface=".萍方-简" pitchFamily="34" charset="-122"/>
              <a:ea typeface=".萍方-简" pitchFamily="34" charset="-122"/>
            </a:endParaRPr>
          </a:p>
        </p:txBody>
      </p:sp>
      <p:sp>
        <p:nvSpPr>
          <p:cNvPr id="22" name="矩形 21"/>
          <p:cNvSpPr/>
          <p:nvPr/>
        </p:nvSpPr>
        <p:spPr>
          <a:xfrm>
            <a:off x="7359468" y="3884583"/>
            <a:ext cx="2051231" cy="1889748"/>
          </a:xfrm>
          <a:prstGeom prst="rect">
            <a:avLst/>
          </a:prstGeom>
        </p:spPr>
        <p:txBody>
          <a:bodyPr wrap="square">
            <a:spAutoFit/>
          </a:bodyPr>
          <a:lstStyle/>
          <a:p>
            <a:pPr lvl="0">
              <a:lnSpc>
                <a:spcPct val="120000"/>
              </a:lnSpc>
              <a:defRPr/>
            </a:pPr>
            <a:r>
              <a:rPr lang="zh-CN" altLang="en-US" sz="1400" dirty="0" smtClean="0">
                <a:solidFill>
                  <a:schemeClr val="bg1">
                    <a:lumMod val="50000"/>
                  </a:schemeClr>
                </a:solidFill>
                <a:latin typeface=".萍方-简" pitchFamily="34" charset="-122"/>
                <a:ea typeface=".萍方-简" pitchFamily="34" charset="-122"/>
              </a:rPr>
              <a:t>三流的点子加一流的执行力，永远比一流的点子加三流的执行力更好。制定正确的战略固然重要，但更重要的战略是执行。事在人为，赢在执行。</a:t>
            </a:r>
            <a:endParaRPr lang="zh-CN" altLang="en-US" sz="1400" dirty="0">
              <a:solidFill>
                <a:schemeClr val="bg1">
                  <a:lumMod val="50000"/>
                </a:schemeClr>
              </a:solidFill>
              <a:latin typeface=".萍方-简" pitchFamily="34" charset="-122"/>
              <a:ea typeface=".萍方-简" pitchFamily="34" charset="-122"/>
            </a:endParaRPr>
          </a:p>
        </p:txBody>
      </p:sp>
      <p:sp>
        <p:nvSpPr>
          <p:cNvPr id="23" name="矩形 22"/>
          <p:cNvSpPr/>
          <p:nvPr/>
        </p:nvSpPr>
        <p:spPr>
          <a:xfrm>
            <a:off x="9597628" y="3922683"/>
            <a:ext cx="2127647" cy="1169551"/>
          </a:xfrm>
          <a:prstGeom prst="rect">
            <a:avLst/>
          </a:prstGeom>
        </p:spPr>
        <p:txBody>
          <a:bodyPr wrap="square">
            <a:spAutoFit/>
          </a:bodyPr>
          <a:lstStyle/>
          <a:p>
            <a:r>
              <a:rPr lang="zh-CN" altLang="en-US" sz="1400" dirty="0" smtClean="0">
                <a:solidFill>
                  <a:schemeClr val="bg1">
                    <a:lumMod val="50000"/>
                  </a:schemeClr>
                </a:solidFill>
                <a:latin typeface=".萍方-简" pitchFamily="34" charset="-122"/>
                <a:ea typeface=".萍方-简" pitchFamily="34" charset="-122"/>
              </a:rPr>
              <a:t>只有诚信的合作，才有互利互赢的机会。互利互赢，经济全球化时代的理性选择。携手同行，共赢未来</a:t>
            </a:r>
            <a:r>
              <a:rPr lang="zh-CN" altLang="en-US" sz="1400" dirty="0" smtClean="0">
                <a:solidFill>
                  <a:schemeClr val="bg1">
                    <a:lumMod val="50000"/>
                  </a:schemeClr>
                </a:solidFill>
              </a:rPr>
              <a:t>。</a:t>
            </a:r>
            <a:endParaRPr lang="zh-CN" altLang="en-US" sz="14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up)">
                                      <p:cBhvr>
                                        <p:cTn id="33" dur="500"/>
                                        <p:tgtEl>
                                          <p:spTgt spid="22"/>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资质证书\3.jpg"/>
          <p:cNvPicPr>
            <a:picLocks noChangeAspect="1" noChangeArrowheads="1"/>
          </p:cNvPicPr>
          <p:nvPr/>
        </p:nvPicPr>
        <p:blipFill>
          <a:blip r:embed="rId2" cstate="print"/>
          <a:srcRect/>
          <a:stretch>
            <a:fillRect/>
          </a:stretch>
        </p:blipFill>
        <p:spPr bwMode="auto">
          <a:xfrm rot="5400000">
            <a:off x="1576978" y="3601321"/>
            <a:ext cx="2492308" cy="3240000"/>
          </a:xfrm>
          <a:prstGeom prst="rect">
            <a:avLst/>
          </a:prstGeom>
          <a:noFill/>
        </p:spPr>
      </p:pic>
      <p:pic>
        <p:nvPicPr>
          <p:cNvPr id="1027" name="Picture 3" descr="C:\Users\Administrator\Desktop\资质证书\1.jpg"/>
          <p:cNvPicPr>
            <a:picLocks noChangeAspect="1" noChangeArrowheads="1"/>
          </p:cNvPicPr>
          <p:nvPr/>
        </p:nvPicPr>
        <p:blipFill>
          <a:blip r:embed="rId3" cstate="print"/>
          <a:srcRect/>
          <a:stretch>
            <a:fillRect/>
          </a:stretch>
        </p:blipFill>
        <p:spPr bwMode="auto">
          <a:xfrm rot="5400000">
            <a:off x="5010920" y="3601321"/>
            <a:ext cx="2492308" cy="3240000"/>
          </a:xfrm>
          <a:prstGeom prst="rect">
            <a:avLst/>
          </a:prstGeom>
          <a:noFill/>
        </p:spPr>
      </p:pic>
      <p:pic>
        <p:nvPicPr>
          <p:cNvPr id="1030" name="Picture 6" descr="C:\Users\Administrator\Desktop\资质证书\4.jpg"/>
          <p:cNvPicPr>
            <a:picLocks noChangeAspect="1" noChangeArrowheads="1"/>
          </p:cNvPicPr>
          <p:nvPr/>
        </p:nvPicPr>
        <p:blipFill>
          <a:blip r:embed="rId4" cstate="print"/>
          <a:srcRect/>
          <a:stretch>
            <a:fillRect/>
          </a:stretch>
        </p:blipFill>
        <p:spPr bwMode="auto">
          <a:xfrm>
            <a:off x="3297281" y="382826"/>
            <a:ext cx="2492308" cy="3240000"/>
          </a:xfrm>
          <a:prstGeom prst="rect">
            <a:avLst/>
          </a:prstGeom>
          <a:noFill/>
        </p:spPr>
      </p:pic>
      <p:pic>
        <p:nvPicPr>
          <p:cNvPr id="45058" name="Picture 2" descr="http://www.zoshu.cn/about/zizhi/hysentel.jpg"/>
          <p:cNvPicPr>
            <a:picLocks noChangeAspect="1" noChangeArrowheads="1"/>
          </p:cNvPicPr>
          <p:nvPr/>
        </p:nvPicPr>
        <p:blipFill>
          <a:blip r:embed="rId5" cstate="print"/>
          <a:srcRect/>
          <a:stretch>
            <a:fillRect/>
          </a:stretch>
        </p:blipFill>
        <p:spPr bwMode="auto">
          <a:xfrm>
            <a:off x="5946819" y="382826"/>
            <a:ext cx="2492308" cy="3240000"/>
          </a:xfrm>
          <a:prstGeom prst="rect">
            <a:avLst/>
          </a:prstGeom>
          <a:noFill/>
        </p:spPr>
      </p:pic>
      <p:pic>
        <p:nvPicPr>
          <p:cNvPr id="45060" name="Picture 4" descr="http://www.zoshu.cn/about/zizhi/ruckus.jpg"/>
          <p:cNvPicPr>
            <a:picLocks noChangeAspect="1" noChangeArrowheads="1"/>
          </p:cNvPicPr>
          <p:nvPr/>
        </p:nvPicPr>
        <p:blipFill>
          <a:blip r:embed="rId6" cstate="print"/>
          <a:srcRect/>
          <a:stretch>
            <a:fillRect/>
          </a:stretch>
        </p:blipFill>
        <p:spPr bwMode="auto">
          <a:xfrm>
            <a:off x="8596356" y="382826"/>
            <a:ext cx="2492308" cy="3240000"/>
          </a:xfrm>
          <a:prstGeom prst="rect">
            <a:avLst/>
          </a:prstGeom>
          <a:noFill/>
        </p:spPr>
      </p:pic>
      <p:pic>
        <p:nvPicPr>
          <p:cNvPr id="45062" name="Picture 6" descr="http://www.zoshu.cn/about/zizhi/cisco.jpg"/>
          <p:cNvPicPr>
            <a:picLocks noChangeAspect="1" noChangeArrowheads="1"/>
          </p:cNvPicPr>
          <p:nvPr/>
        </p:nvPicPr>
        <p:blipFill>
          <a:blip r:embed="rId7" cstate="print"/>
          <a:srcRect/>
          <a:stretch>
            <a:fillRect/>
          </a:stretch>
        </p:blipFill>
        <p:spPr bwMode="auto">
          <a:xfrm rot="5400000">
            <a:off x="8468473" y="3577712"/>
            <a:ext cx="2445087" cy="3240000"/>
          </a:xfrm>
          <a:prstGeom prst="rect">
            <a:avLst/>
          </a:prstGeom>
          <a:noFill/>
        </p:spPr>
      </p:pic>
      <p:sp>
        <p:nvSpPr>
          <p:cNvPr id="11" name="文本框 1"/>
          <p:cNvSpPr txBox="1"/>
          <p:nvPr/>
        </p:nvSpPr>
        <p:spPr>
          <a:xfrm>
            <a:off x="407684" y="416736"/>
            <a:ext cx="2725041" cy="830997"/>
          </a:xfrm>
          <a:prstGeom prst="rect">
            <a:avLst/>
          </a:prstGeom>
          <a:noFill/>
        </p:spPr>
        <p:txBody>
          <a:bodyPr wrap="none" rtlCol="0">
            <a:spAutoFit/>
          </a:bodyPr>
          <a:lstStyle/>
          <a:p>
            <a:pPr lvl="0">
              <a:defRPr/>
            </a:pPr>
            <a:r>
              <a:rPr lang="en-US" altLang="zh-CN" sz="2400" dirty="0" smtClean="0">
                <a:solidFill>
                  <a:schemeClr val="tx1">
                    <a:lumMod val="75000"/>
                    <a:lumOff val="25000"/>
                  </a:schemeClr>
                </a:solidFill>
              </a:rPr>
              <a:t>CORPORATE</a:t>
            </a:r>
          </a:p>
          <a:p>
            <a:pPr lvl="0">
              <a:defRPr/>
            </a:pPr>
            <a:r>
              <a:rPr lang="en-US" altLang="zh-CN" sz="2400" dirty="0" smtClean="0">
                <a:solidFill>
                  <a:schemeClr val="tx1">
                    <a:lumMod val="75000"/>
                    <a:lumOff val="25000"/>
                  </a:schemeClr>
                </a:solidFill>
              </a:rPr>
              <a:t>QUALIFICATIONS</a:t>
            </a:r>
            <a:endParaRPr kumimoji="0" lang="zh-CN" altLang="en-US" sz="2400" b="0" i="0" u="none" strike="noStrike" kern="1200" cap="none" spc="0" normalizeH="0" baseline="0" noProof="0" dirty="0">
              <a:ln>
                <a:noFill/>
              </a:ln>
              <a:solidFill>
                <a:schemeClr val="tx1">
                  <a:lumMod val="75000"/>
                  <a:lumOff val="25000"/>
                </a:schemeClr>
              </a:solidFill>
              <a:effectLst/>
              <a:uLnTx/>
              <a:uFillTx/>
              <a:latin typeface="Arial"/>
              <a:ea typeface="微软雅黑"/>
              <a:cs typeface="+mn-cs"/>
            </a:endParaRPr>
          </a:p>
        </p:txBody>
      </p:sp>
      <p:sp>
        <p:nvSpPr>
          <p:cNvPr id="12" name="文本框 2"/>
          <p:cNvSpPr txBox="1"/>
          <p:nvPr/>
        </p:nvSpPr>
        <p:spPr>
          <a:xfrm>
            <a:off x="592510" y="1331498"/>
            <a:ext cx="1313180"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smtClean="0">
                <a:ln>
                  <a:noFill/>
                </a:ln>
                <a:solidFill>
                  <a:prstClr val="black">
                    <a:lumMod val="50000"/>
                    <a:lumOff val="50000"/>
                  </a:prstClr>
                </a:solidFill>
                <a:effectLst/>
                <a:uLnTx/>
                <a:uFillTx/>
                <a:latin typeface="Arial"/>
                <a:ea typeface="微软雅黑"/>
                <a:cs typeface="+mn-cs"/>
              </a:rPr>
              <a:t>公司</a:t>
            </a:r>
            <a:endParaRPr kumimoji="0" lang="en-US" altLang="zh-CN" sz="4400" b="0" i="0" u="none" strike="noStrike" kern="1200" cap="none" spc="0" normalizeH="0" baseline="0" noProof="0" dirty="0" smtClean="0">
              <a:ln>
                <a:noFill/>
              </a:ln>
              <a:solidFill>
                <a:prstClr val="black">
                  <a:lumMod val="50000"/>
                  <a:lumOff val="50000"/>
                </a:prstClr>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smtClean="0">
                <a:ln>
                  <a:noFill/>
                </a:ln>
                <a:solidFill>
                  <a:prstClr val="black">
                    <a:lumMod val="50000"/>
                    <a:lumOff val="50000"/>
                  </a:prstClr>
                </a:solidFill>
                <a:effectLst/>
                <a:uLnTx/>
                <a:uFillTx/>
                <a:latin typeface="Arial"/>
                <a:ea typeface="微软雅黑"/>
                <a:cs typeface="+mn-cs"/>
              </a:rPr>
              <a:t>资质</a:t>
            </a:r>
            <a:endParaRPr kumimoji="0" lang="zh-CN" altLang="en-US" sz="4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p:pic>
      <p:sp>
        <p:nvSpPr>
          <p:cNvPr id="12" name="矩形 11"/>
          <p:cNvSpPr/>
          <p:nvPr/>
        </p:nvSpPr>
        <p:spPr>
          <a:xfrm>
            <a:off x="0" y="2876550"/>
            <a:ext cx="12192000" cy="289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占位符 1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5000" b="25000"/>
          <a:stretch>
            <a:fillRect/>
          </a:stretch>
        </p:blipFill>
        <p:spPr/>
      </p:pic>
      <p:grpSp>
        <p:nvGrpSpPr>
          <p:cNvPr id="2" name="组合 1"/>
          <p:cNvGrpSpPr/>
          <p:nvPr/>
        </p:nvGrpSpPr>
        <p:grpSpPr>
          <a:xfrm>
            <a:off x="420385" y="4069228"/>
            <a:ext cx="2159566" cy="1189970"/>
            <a:chOff x="1287160" y="4059703"/>
            <a:chExt cx="2159566" cy="1189970"/>
          </a:xfrm>
        </p:grpSpPr>
        <p:sp>
          <p:nvSpPr>
            <p:cNvPr id="19" name="文本框 18"/>
            <p:cNvSpPr txBox="1"/>
            <p:nvPr/>
          </p:nvSpPr>
          <p:spPr>
            <a:xfrm>
              <a:off x="1287160" y="4059703"/>
              <a:ext cx="1107996" cy="646331"/>
            </a:xfrm>
            <a:prstGeom prst="rect">
              <a:avLst/>
            </a:prstGeom>
            <a:noFill/>
          </p:spPr>
          <p:txBody>
            <a:bodyPr wrap="none" rtlCol="0">
              <a:spAutoFit/>
            </a:bodyPr>
            <a:lstStyle/>
            <a:p>
              <a:r>
                <a:rPr lang="zh-CN" altLang="en-US" sz="3600" b="1" dirty="0">
                  <a:solidFill>
                    <a:schemeClr val="accent6"/>
                  </a:solidFill>
                </a:rPr>
                <a:t>目录</a:t>
              </a:r>
            </a:p>
          </p:txBody>
        </p:sp>
        <p:sp>
          <p:nvSpPr>
            <p:cNvPr id="20" name="文本框 19"/>
            <p:cNvSpPr txBox="1"/>
            <p:nvPr/>
          </p:nvSpPr>
          <p:spPr>
            <a:xfrm>
              <a:off x="1287160" y="4726453"/>
              <a:ext cx="2159566" cy="523220"/>
            </a:xfrm>
            <a:prstGeom prst="rect">
              <a:avLst/>
            </a:prstGeom>
            <a:noFill/>
          </p:spPr>
          <p:txBody>
            <a:bodyPr wrap="none" rtlCol="0">
              <a:spAutoFit/>
            </a:bodyPr>
            <a:lstStyle/>
            <a:p>
              <a:r>
                <a:rPr lang="en-US" altLang="zh-CN" sz="2800" b="1" dirty="0">
                  <a:solidFill>
                    <a:schemeClr val="accent6"/>
                  </a:solidFill>
                </a:rPr>
                <a:t>CONTENTS</a:t>
              </a:r>
              <a:endParaRPr lang="zh-CN" altLang="en-US" sz="2800" b="1" dirty="0">
                <a:solidFill>
                  <a:schemeClr val="accent6"/>
                </a:solidFill>
              </a:endParaRPr>
            </a:p>
          </p:txBody>
        </p:sp>
      </p:grpSp>
      <p:grpSp>
        <p:nvGrpSpPr>
          <p:cNvPr id="3" name="组合 2"/>
          <p:cNvGrpSpPr/>
          <p:nvPr/>
        </p:nvGrpSpPr>
        <p:grpSpPr>
          <a:xfrm>
            <a:off x="3496354" y="4014412"/>
            <a:ext cx="7886020" cy="1296323"/>
            <a:chOff x="5063113" y="3988895"/>
            <a:chExt cx="9107527" cy="1497118"/>
          </a:xfrm>
        </p:grpSpPr>
        <p:sp>
          <p:nvSpPr>
            <p:cNvPr id="23" name="任意多边形: 形状 22"/>
            <p:cNvSpPr/>
            <p:nvPr/>
          </p:nvSpPr>
          <p:spPr>
            <a:xfrm rot="2700000">
              <a:off x="5063113" y="3988895"/>
              <a:ext cx="1497118" cy="1497117"/>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文本框 23"/>
            <p:cNvSpPr txBox="1"/>
            <p:nvPr/>
          </p:nvSpPr>
          <p:spPr>
            <a:xfrm>
              <a:off x="5381715" y="4087088"/>
              <a:ext cx="639919" cy="584774"/>
            </a:xfrm>
            <a:prstGeom prst="rect">
              <a:avLst/>
            </a:prstGeom>
            <a:noFill/>
          </p:spPr>
          <p:txBody>
            <a:bodyPr wrap="none" rtlCol="0">
              <a:spAutoFit/>
            </a:bodyPr>
            <a:lstStyle/>
            <a:p>
              <a:pPr algn="ctr"/>
              <a:r>
                <a:rPr lang="en-US" altLang="zh-CN" sz="3200" b="1" dirty="0">
                  <a:solidFill>
                    <a:schemeClr val="tx1">
                      <a:lumMod val="65000"/>
                      <a:lumOff val="35000"/>
                    </a:schemeClr>
                  </a:solidFill>
                </a:rPr>
                <a:t>01</a:t>
              </a:r>
              <a:endParaRPr lang="zh-CN" altLang="en-US" sz="3200" b="1" dirty="0">
                <a:solidFill>
                  <a:schemeClr val="tx1">
                    <a:lumMod val="65000"/>
                    <a:lumOff val="35000"/>
                  </a:schemeClr>
                </a:solidFill>
              </a:endParaRPr>
            </a:p>
          </p:txBody>
        </p:sp>
        <p:sp>
          <p:nvSpPr>
            <p:cNvPr id="25" name="文本框 24"/>
            <p:cNvSpPr txBox="1"/>
            <p:nvPr/>
          </p:nvSpPr>
          <p:spPr>
            <a:xfrm>
              <a:off x="5325812" y="4693026"/>
              <a:ext cx="1441576" cy="490521"/>
            </a:xfrm>
            <a:prstGeom prst="rect">
              <a:avLst/>
            </a:prstGeom>
            <a:noFill/>
          </p:spPr>
          <p:txBody>
            <a:bodyPr wrap="square" rtlCol="0">
              <a:spAutoFit/>
            </a:bodyPr>
            <a:lstStyle/>
            <a:p>
              <a:pPr>
                <a:lnSpc>
                  <a:spcPct val="120000"/>
                </a:lnSpc>
              </a:pPr>
              <a:r>
                <a:rPr lang="zh-CN" altLang="en-US" b="1" dirty="0" smtClean="0">
                  <a:solidFill>
                    <a:schemeClr val="tx1">
                      <a:lumMod val="65000"/>
                      <a:lumOff val="35000"/>
                    </a:schemeClr>
                  </a:solidFill>
                </a:rPr>
                <a:t>建设背景</a:t>
              </a:r>
              <a:endParaRPr lang="zh-CN" altLang="en-US" b="1" dirty="0">
                <a:solidFill>
                  <a:schemeClr val="tx1">
                    <a:lumMod val="65000"/>
                    <a:lumOff val="35000"/>
                  </a:schemeClr>
                </a:solidFill>
              </a:endParaRPr>
            </a:p>
          </p:txBody>
        </p:sp>
        <p:sp>
          <p:nvSpPr>
            <p:cNvPr id="43" name="文本框 24"/>
            <p:cNvSpPr txBox="1"/>
            <p:nvPr/>
          </p:nvSpPr>
          <p:spPr>
            <a:xfrm>
              <a:off x="7129873" y="4660025"/>
              <a:ext cx="1441575" cy="455271"/>
            </a:xfrm>
            <a:prstGeom prst="rect">
              <a:avLst/>
            </a:prstGeom>
            <a:noFill/>
          </p:spPr>
          <p:txBody>
            <a:bodyPr wrap="square" rtlCol="0">
              <a:spAutoFit/>
            </a:bodyPr>
            <a:lstStyle/>
            <a:p>
              <a:pPr>
                <a:lnSpc>
                  <a:spcPct val="120000"/>
                </a:lnSpc>
              </a:pPr>
              <a:r>
                <a:rPr lang="zh-CN" altLang="en-US" b="1" dirty="0" smtClean="0">
                  <a:solidFill>
                    <a:schemeClr val="tx1">
                      <a:lumMod val="65000"/>
                      <a:lumOff val="35000"/>
                    </a:schemeClr>
                  </a:solidFill>
                </a:rPr>
                <a:t>系统价值</a:t>
              </a:r>
              <a:endParaRPr lang="zh-CN" altLang="en-US" b="1" dirty="0">
                <a:solidFill>
                  <a:schemeClr val="tx1">
                    <a:lumMod val="65000"/>
                    <a:lumOff val="35000"/>
                  </a:schemeClr>
                </a:solidFill>
              </a:endParaRPr>
            </a:p>
          </p:txBody>
        </p:sp>
        <p:sp>
          <p:nvSpPr>
            <p:cNvPr id="44" name="文本框 24"/>
            <p:cNvSpPr txBox="1"/>
            <p:nvPr/>
          </p:nvSpPr>
          <p:spPr>
            <a:xfrm>
              <a:off x="8955936" y="4638024"/>
              <a:ext cx="1441575" cy="455271"/>
            </a:xfrm>
            <a:prstGeom prst="rect">
              <a:avLst/>
            </a:prstGeom>
            <a:noFill/>
          </p:spPr>
          <p:txBody>
            <a:bodyPr wrap="square" rtlCol="0">
              <a:spAutoFit/>
            </a:bodyPr>
            <a:lstStyle/>
            <a:p>
              <a:pPr>
                <a:lnSpc>
                  <a:spcPct val="120000"/>
                </a:lnSpc>
              </a:pPr>
              <a:r>
                <a:rPr lang="zh-CN" altLang="en-US" b="1" dirty="0" smtClean="0">
                  <a:solidFill>
                    <a:schemeClr val="tx1">
                      <a:lumMod val="65000"/>
                      <a:lumOff val="35000"/>
                    </a:schemeClr>
                  </a:solidFill>
                </a:rPr>
                <a:t>解决方案</a:t>
              </a:r>
              <a:endParaRPr lang="zh-CN" altLang="en-US" b="1" dirty="0">
                <a:solidFill>
                  <a:schemeClr val="tx1">
                    <a:lumMod val="65000"/>
                    <a:lumOff val="35000"/>
                  </a:schemeClr>
                </a:solidFill>
              </a:endParaRPr>
            </a:p>
          </p:txBody>
        </p:sp>
        <p:sp>
          <p:nvSpPr>
            <p:cNvPr id="45" name="文本框 24"/>
            <p:cNvSpPr txBox="1"/>
            <p:nvPr/>
          </p:nvSpPr>
          <p:spPr>
            <a:xfrm>
              <a:off x="10737999" y="4605023"/>
              <a:ext cx="1441574" cy="457494"/>
            </a:xfrm>
            <a:prstGeom prst="rect">
              <a:avLst/>
            </a:prstGeom>
            <a:noFill/>
          </p:spPr>
          <p:txBody>
            <a:bodyPr wrap="square" rtlCol="0">
              <a:spAutoFit/>
            </a:bodyPr>
            <a:lstStyle/>
            <a:p>
              <a:pPr>
                <a:lnSpc>
                  <a:spcPct val="120000"/>
                </a:lnSpc>
              </a:pPr>
              <a:r>
                <a:rPr lang="zh-CN" altLang="en-US" b="1" dirty="0" smtClean="0">
                  <a:solidFill>
                    <a:schemeClr val="tx1">
                      <a:lumMod val="65000"/>
                      <a:lumOff val="35000"/>
                    </a:schemeClr>
                  </a:solidFill>
                </a:rPr>
                <a:t>关于我们</a:t>
              </a:r>
              <a:endParaRPr lang="zh-CN" altLang="en-US" b="1" dirty="0">
                <a:solidFill>
                  <a:schemeClr val="tx1">
                    <a:lumMod val="65000"/>
                    <a:lumOff val="35000"/>
                  </a:schemeClr>
                </a:solidFill>
              </a:endParaRPr>
            </a:p>
          </p:txBody>
        </p:sp>
        <p:sp>
          <p:nvSpPr>
            <p:cNvPr id="46" name="文本框 24"/>
            <p:cNvSpPr txBox="1"/>
            <p:nvPr/>
          </p:nvSpPr>
          <p:spPr>
            <a:xfrm>
              <a:off x="12729066" y="4605023"/>
              <a:ext cx="1441574" cy="455272"/>
            </a:xfrm>
            <a:prstGeom prst="rect">
              <a:avLst/>
            </a:prstGeom>
            <a:noFill/>
          </p:spPr>
          <p:txBody>
            <a:bodyPr wrap="square" rtlCol="0">
              <a:spAutoFit/>
            </a:bodyPr>
            <a:lstStyle/>
            <a:p>
              <a:pPr>
                <a:lnSpc>
                  <a:spcPct val="120000"/>
                </a:lnSpc>
              </a:pPr>
              <a:r>
                <a:rPr lang="zh-CN" altLang="en-US" b="1" dirty="0" smtClean="0">
                  <a:solidFill>
                    <a:schemeClr val="tx1">
                      <a:lumMod val="65000"/>
                      <a:lumOff val="35000"/>
                    </a:schemeClr>
                  </a:solidFill>
                </a:rPr>
                <a:t>公司案例</a:t>
              </a:r>
              <a:endParaRPr lang="zh-CN" altLang="en-US" b="1" dirty="0">
                <a:solidFill>
                  <a:schemeClr val="tx1">
                    <a:lumMod val="65000"/>
                    <a:lumOff val="35000"/>
                  </a:schemeClr>
                </a:solidFill>
              </a:endParaRPr>
            </a:p>
          </p:txBody>
        </p:sp>
      </p:grpSp>
      <p:grpSp>
        <p:nvGrpSpPr>
          <p:cNvPr id="4" name="组合 3"/>
          <p:cNvGrpSpPr/>
          <p:nvPr/>
        </p:nvGrpSpPr>
        <p:grpSpPr>
          <a:xfrm>
            <a:off x="5112632" y="4004887"/>
            <a:ext cx="1296323" cy="1296323"/>
            <a:chOff x="5674607" y="3977894"/>
            <a:chExt cx="1497118" cy="1497118"/>
          </a:xfrm>
        </p:grpSpPr>
        <p:sp>
          <p:nvSpPr>
            <p:cNvPr id="29" name="任意多边形: 形状 28"/>
            <p:cNvSpPr/>
            <p:nvPr/>
          </p:nvSpPr>
          <p:spPr>
            <a:xfrm rot="2700000">
              <a:off x="5674607" y="3977894"/>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文本框 29"/>
            <p:cNvSpPr txBox="1"/>
            <p:nvPr/>
          </p:nvSpPr>
          <p:spPr>
            <a:xfrm>
              <a:off x="5993205" y="4054087"/>
              <a:ext cx="639919" cy="584775"/>
            </a:xfrm>
            <a:prstGeom prst="rect">
              <a:avLst/>
            </a:prstGeom>
            <a:noFill/>
          </p:spPr>
          <p:txBody>
            <a:bodyPr wrap="none" rtlCol="0">
              <a:spAutoFit/>
            </a:bodyPr>
            <a:lstStyle/>
            <a:p>
              <a:pPr algn="ctr"/>
              <a:r>
                <a:rPr lang="en-US" altLang="zh-CN" sz="3200" b="1" dirty="0">
                  <a:solidFill>
                    <a:schemeClr val="tx1">
                      <a:lumMod val="65000"/>
                      <a:lumOff val="35000"/>
                    </a:schemeClr>
                  </a:solidFill>
                </a:rPr>
                <a:t>02</a:t>
              </a:r>
              <a:endParaRPr lang="zh-CN" altLang="en-US" sz="3200" b="1" dirty="0">
                <a:solidFill>
                  <a:schemeClr val="tx1">
                    <a:lumMod val="65000"/>
                    <a:lumOff val="35000"/>
                  </a:schemeClr>
                </a:solidFill>
              </a:endParaRPr>
            </a:p>
          </p:txBody>
        </p:sp>
      </p:grpSp>
      <p:grpSp>
        <p:nvGrpSpPr>
          <p:cNvPr id="5" name="组合 4"/>
          <p:cNvGrpSpPr/>
          <p:nvPr/>
        </p:nvGrpSpPr>
        <p:grpSpPr>
          <a:xfrm>
            <a:off x="6624134" y="4033461"/>
            <a:ext cx="1296323" cy="1296323"/>
            <a:chOff x="7386134" y="3977894"/>
            <a:chExt cx="1497118" cy="1497118"/>
          </a:xfrm>
        </p:grpSpPr>
        <p:sp>
          <p:nvSpPr>
            <p:cNvPr id="33" name="任意多边形: 形状 32"/>
            <p:cNvSpPr/>
            <p:nvPr/>
          </p:nvSpPr>
          <p:spPr>
            <a:xfrm rot="2700000">
              <a:off x="7386134" y="3977894"/>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文本框 33"/>
            <p:cNvSpPr txBox="1"/>
            <p:nvPr/>
          </p:nvSpPr>
          <p:spPr>
            <a:xfrm>
              <a:off x="7748733" y="4010087"/>
              <a:ext cx="639919" cy="584775"/>
            </a:xfrm>
            <a:prstGeom prst="rect">
              <a:avLst/>
            </a:prstGeom>
            <a:noFill/>
          </p:spPr>
          <p:txBody>
            <a:bodyPr wrap="none" rtlCol="0">
              <a:spAutoFit/>
            </a:bodyPr>
            <a:lstStyle/>
            <a:p>
              <a:pPr algn="ctr"/>
              <a:r>
                <a:rPr lang="en-US" altLang="zh-CN" sz="3200" b="1" dirty="0">
                  <a:solidFill>
                    <a:schemeClr val="tx1">
                      <a:lumMod val="65000"/>
                      <a:lumOff val="35000"/>
                    </a:schemeClr>
                  </a:solidFill>
                </a:rPr>
                <a:t>03</a:t>
              </a:r>
              <a:endParaRPr lang="zh-CN" altLang="en-US" sz="3200" b="1" dirty="0">
                <a:solidFill>
                  <a:schemeClr val="tx1">
                    <a:lumMod val="65000"/>
                    <a:lumOff val="35000"/>
                  </a:schemeClr>
                </a:solidFill>
              </a:endParaRPr>
            </a:p>
          </p:txBody>
        </p:sp>
      </p:grpSp>
      <p:grpSp>
        <p:nvGrpSpPr>
          <p:cNvPr id="6" name="组合 5"/>
          <p:cNvGrpSpPr/>
          <p:nvPr/>
        </p:nvGrpSpPr>
        <p:grpSpPr>
          <a:xfrm>
            <a:off x="8183259" y="3995362"/>
            <a:ext cx="1296323" cy="1296323"/>
            <a:chOff x="9097660" y="3977894"/>
            <a:chExt cx="1497118" cy="1497118"/>
          </a:xfrm>
        </p:grpSpPr>
        <p:sp>
          <p:nvSpPr>
            <p:cNvPr id="37" name="任意多边形: 形状 36"/>
            <p:cNvSpPr/>
            <p:nvPr/>
          </p:nvSpPr>
          <p:spPr>
            <a:xfrm rot="2700000">
              <a:off x="9097660" y="3977894"/>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文本框 37"/>
            <p:cNvSpPr txBox="1"/>
            <p:nvPr/>
          </p:nvSpPr>
          <p:spPr>
            <a:xfrm>
              <a:off x="9344698" y="4032087"/>
              <a:ext cx="739040" cy="675354"/>
            </a:xfrm>
            <a:prstGeom prst="rect">
              <a:avLst/>
            </a:prstGeom>
            <a:noFill/>
          </p:spPr>
          <p:txBody>
            <a:bodyPr wrap="none" rtlCol="0">
              <a:spAutoFit/>
            </a:bodyPr>
            <a:lstStyle/>
            <a:p>
              <a:pPr algn="ctr"/>
              <a:r>
                <a:rPr lang="en-US" altLang="zh-CN" sz="3200" b="1" dirty="0" smtClean="0">
                  <a:solidFill>
                    <a:schemeClr val="tx1">
                      <a:lumMod val="65000"/>
                      <a:lumOff val="35000"/>
                    </a:schemeClr>
                  </a:solidFill>
                </a:rPr>
                <a:t>04</a:t>
              </a:r>
              <a:endParaRPr lang="zh-CN" altLang="en-US" sz="3200" b="1" dirty="0">
                <a:solidFill>
                  <a:schemeClr val="tx1">
                    <a:lumMod val="65000"/>
                    <a:lumOff val="35000"/>
                  </a:schemeClr>
                </a:solidFill>
              </a:endParaRPr>
            </a:p>
          </p:txBody>
        </p:sp>
      </p:grpSp>
      <p:grpSp>
        <p:nvGrpSpPr>
          <p:cNvPr id="26" name="组合 25"/>
          <p:cNvGrpSpPr/>
          <p:nvPr/>
        </p:nvGrpSpPr>
        <p:grpSpPr>
          <a:xfrm>
            <a:off x="9850135" y="4023937"/>
            <a:ext cx="1296323" cy="1296323"/>
            <a:chOff x="8723648" y="3944893"/>
            <a:chExt cx="1497118" cy="1497118"/>
          </a:xfrm>
        </p:grpSpPr>
        <p:sp>
          <p:nvSpPr>
            <p:cNvPr id="27" name="任意多边形: 形状 36"/>
            <p:cNvSpPr/>
            <p:nvPr/>
          </p:nvSpPr>
          <p:spPr>
            <a:xfrm rot="2700000">
              <a:off x="8723648" y="3944893"/>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文本框 37"/>
            <p:cNvSpPr txBox="1"/>
            <p:nvPr/>
          </p:nvSpPr>
          <p:spPr>
            <a:xfrm>
              <a:off x="9025687" y="3977085"/>
              <a:ext cx="739040" cy="675354"/>
            </a:xfrm>
            <a:prstGeom prst="rect">
              <a:avLst/>
            </a:prstGeom>
            <a:noFill/>
          </p:spPr>
          <p:txBody>
            <a:bodyPr wrap="none" rtlCol="0">
              <a:spAutoFit/>
            </a:bodyPr>
            <a:lstStyle/>
            <a:p>
              <a:pPr algn="ctr"/>
              <a:r>
                <a:rPr lang="en-US" altLang="zh-CN" sz="3200" b="1" dirty="0" smtClean="0">
                  <a:solidFill>
                    <a:schemeClr val="tx1">
                      <a:lumMod val="65000"/>
                      <a:lumOff val="35000"/>
                    </a:schemeClr>
                  </a:solidFill>
                </a:rPr>
                <a:t>05</a:t>
              </a:r>
              <a:endParaRPr lang="zh-CN" altLang="en-US" sz="3200" b="1" dirty="0">
                <a:solidFill>
                  <a:schemeClr val="tx1">
                    <a:lumMod val="65000"/>
                    <a:lumOff val="35000"/>
                  </a:schemeClr>
                </a:solidFill>
              </a:endParaRPr>
            </a:p>
          </p:txBody>
        </p:sp>
      </p:grpSp>
    </p:spTree>
    <p:extLst>
      <p:ext uri="{BB962C8B-B14F-4D97-AF65-F5344CB8AC3E}">
        <p14:creationId xmlns:p14="http://schemas.microsoft.com/office/powerpoint/2010/main" val="28198260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900" decel="100000" fill="hold"/>
                                        <p:tgtEl>
                                          <p:spTgt spid="3"/>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6" presetID="37" presetClass="entr" presetSubtype="0" fill="hold" nodeType="withEffect">
                                  <p:stCondLst>
                                    <p:cond delay="25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900" decel="100000" fill="hold"/>
                                        <p:tgtEl>
                                          <p:spTgt spid="4"/>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900" decel="100000" fill="hold"/>
                                        <p:tgtEl>
                                          <p:spTgt spid="5"/>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75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900" decel="100000" fill="hold"/>
                                        <p:tgtEl>
                                          <p:spTgt spid="6"/>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75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900" decel="100000" fill="hold"/>
                                        <p:tgtEl>
                                          <p:spTgt spid="26"/>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dministrator\Desktop\8.jpg"/>
          <p:cNvPicPr>
            <a:picLocks noChangeAspect="1" noChangeArrowheads="1"/>
          </p:cNvPicPr>
          <p:nvPr/>
        </p:nvPicPr>
        <p:blipFill>
          <a:blip r:embed="rId3" cstate="print"/>
          <a:srcRect/>
          <a:stretch>
            <a:fillRect/>
          </a:stretch>
        </p:blipFill>
        <p:spPr bwMode="auto">
          <a:xfrm rot="5400000">
            <a:off x="678837" y="431081"/>
            <a:ext cx="1930932" cy="2551028"/>
          </a:xfrm>
          <a:prstGeom prst="rect">
            <a:avLst/>
          </a:prstGeom>
          <a:noFill/>
        </p:spPr>
      </p:pic>
      <p:pic>
        <p:nvPicPr>
          <p:cNvPr id="4099" name="Picture 3" descr="C:\Users\Administrator\Desktop\资质证书\5.jpg"/>
          <p:cNvPicPr>
            <a:picLocks noChangeAspect="1" noChangeArrowheads="1"/>
          </p:cNvPicPr>
          <p:nvPr/>
        </p:nvPicPr>
        <p:blipFill>
          <a:blip r:embed="rId4" cstate="print"/>
          <a:srcRect/>
          <a:stretch>
            <a:fillRect/>
          </a:stretch>
        </p:blipFill>
        <p:spPr bwMode="auto">
          <a:xfrm rot="5400000">
            <a:off x="3550237" y="433057"/>
            <a:ext cx="1934883" cy="2551027"/>
          </a:xfrm>
          <a:prstGeom prst="rect">
            <a:avLst/>
          </a:prstGeom>
          <a:noFill/>
        </p:spPr>
      </p:pic>
      <p:pic>
        <p:nvPicPr>
          <p:cNvPr id="4100" name="Picture 4" descr="C:\Users\Administrator\Desktop\资质证书\6.jpg"/>
          <p:cNvPicPr>
            <a:picLocks noChangeAspect="1" noChangeArrowheads="1"/>
          </p:cNvPicPr>
          <p:nvPr/>
        </p:nvPicPr>
        <p:blipFill>
          <a:blip r:embed="rId5" cstate="print"/>
          <a:srcRect/>
          <a:stretch>
            <a:fillRect/>
          </a:stretch>
        </p:blipFill>
        <p:spPr bwMode="auto">
          <a:xfrm rot="5400000">
            <a:off x="6409889" y="446780"/>
            <a:ext cx="1962327" cy="2551025"/>
          </a:xfrm>
          <a:prstGeom prst="rect">
            <a:avLst/>
          </a:prstGeom>
          <a:noFill/>
        </p:spPr>
      </p:pic>
      <p:pic>
        <p:nvPicPr>
          <p:cNvPr id="4101" name="Picture 5" descr="C:\Users\Administrator\Desktop\资质证书\7.jpg"/>
          <p:cNvPicPr>
            <a:picLocks noChangeAspect="1" noChangeArrowheads="1"/>
          </p:cNvPicPr>
          <p:nvPr/>
        </p:nvPicPr>
        <p:blipFill>
          <a:blip r:embed="rId6" cstate="print"/>
          <a:srcRect/>
          <a:stretch>
            <a:fillRect/>
          </a:stretch>
        </p:blipFill>
        <p:spPr bwMode="auto">
          <a:xfrm>
            <a:off x="600075" y="3019425"/>
            <a:ext cx="2492308" cy="3240000"/>
          </a:xfrm>
          <a:prstGeom prst="rect">
            <a:avLst/>
          </a:prstGeom>
          <a:noFill/>
        </p:spPr>
      </p:pic>
      <p:pic>
        <p:nvPicPr>
          <p:cNvPr id="4102" name="Picture 6" descr="C:\Users\Administrator\Desktop\资质证书\2.jpg"/>
          <p:cNvPicPr>
            <a:picLocks noChangeAspect="1" noChangeArrowheads="1"/>
          </p:cNvPicPr>
          <p:nvPr/>
        </p:nvPicPr>
        <p:blipFill>
          <a:blip r:embed="rId7" cstate="print"/>
          <a:srcRect/>
          <a:stretch>
            <a:fillRect/>
          </a:stretch>
        </p:blipFill>
        <p:spPr bwMode="auto">
          <a:xfrm>
            <a:off x="3333750" y="3048000"/>
            <a:ext cx="2492308" cy="3240000"/>
          </a:xfrm>
          <a:prstGeom prst="rect">
            <a:avLst/>
          </a:prstGeom>
          <a:noFill/>
        </p:spPr>
      </p:pic>
      <p:pic>
        <p:nvPicPr>
          <p:cNvPr id="4103" name="Picture 7" descr="C:\Users\Administrator\Desktop\资质证书\9.jpg"/>
          <p:cNvPicPr>
            <a:picLocks noChangeAspect="1" noChangeArrowheads="1"/>
          </p:cNvPicPr>
          <p:nvPr/>
        </p:nvPicPr>
        <p:blipFill>
          <a:blip r:embed="rId8" cstate="print"/>
          <a:srcRect/>
          <a:stretch>
            <a:fillRect/>
          </a:stretch>
        </p:blipFill>
        <p:spPr bwMode="auto">
          <a:xfrm>
            <a:off x="6048375" y="3057525"/>
            <a:ext cx="2492308" cy="3240000"/>
          </a:xfrm>
          <a:prstGeom prst="rect">
            <a:avLst/>
          </a:prstGeom>
          <a:noFill/>
        </p:spPr>
      </p:pic>
      <p:pic>
        <p:nvPicPr>
          <p:cNvPr id="4104" name="Picture 8" descr="C:\Users\Administrator\Desktop\资质证书\10.jpg"/>
          <p:cNvPicPr>
            <a:picLocks noChangeAspect="1" noChangeArrowheads="1"/>
          </p:cNvPicPr>
          <p:nvPr/>
        </p:nvPicPr>
        <p:blipFill>
          <a:blip r:embed="rId9" cstate="print"/>
          <a:srcRect/>
          <a:stretch>
            <a:fillRect/>
          </a:stretch>
        </p:blipFill>
        <p:spPr bwMode="auto">
          <a:xfrm>
            <a:off x="8763000" y="3067050"/>
            <a:ext cx="2492308" cy="3240000"/>
          </a:xfrm>
          <a:prstGeom prst="rect">
            <a:avLst/>
          </a:prstGeom>
          <a:noFill/>
        </p:spPr>
      </p:pic>
      <p:pic>
        <p:nvPicPr>
          <p:cNvPr id="9" name="Picture 7" descr="C:\Users\ADMINI~1\AppData\Local\Temp\WeChat Files\7054813f39abc96153320a7f8d18fe1.png"/>
          <p:cNvPicPr>
            <a:picLocks noChangeAspect="1" noChangeArrowheads="1"/>
          </p:cNvPicPr>
          <p:nvPr/>
        </p:nvPicPr>
        <p:blipFill>
          <a:blip r:embed="rId10" cstate="print"/>
          <a:srcRect/>
          <a:stretch>
            <a:fillRect/>
          </a:stretch>
        </p:blipFill>
        <p:spPr bwMode="auto">
          <a:xfrm>
            <a:off x="8988912" y="741129"/>
            <a:ext cx="2724632" cy="1965970"/>
          </a:xfrm>
          <a:prstGeom prst="rect">
            <a:avLst/>
          </a:prstGeom>
          <a:noFill/>
        </p:spPr>
      </p:pic>
    </p:spTree>
    <p:extLst>
      <p:ext uri="{BB962C8B-B14F-4D97-AF65-F5344CB8AC3E}">
        <p14:creationId xmlns:p14="http://schemas.microsoft.com/office/powerpoint/2010/main" val="1318328724"/>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DMINI~1\AppData\Local\Temp\WeChat Files\f9ae98e7815bf64dd8840207c847651.png"/>
          <p:cNvPicPr>
            <a:picLocks noChangeAspect="1" noChangeArrowheads="1"/>
          </p:cNvPicPr>
          <p:nvPr/>
        </p:nvPicPr>
        <p:blipFill>
          <a:blip r:embed="rId2" cstate="print"/>
          <a:srcRect/>
          <a:stretch>
            <a:fillRect/>
          </a:stretch>
        </p:blipFill>
        <p:spPr bwMode="auto">
          <a:xfrm>
            <a:off x="435979" y="438150"/>
            <a:ext cx="2121824" cy="2880000"/>
          </a:xfrm>
          <a:prstGeom prst="rect">
            <a:avLst/>
          </a:prstGeom>
          <a:noFill/>
        </p:spPr>
      </p:pic>
      <p:pic>
        <p:nvPicPr>
          <p:cNvPr id="2052" name="Picture 4" descr="C:\Users\ADMINI~1\AppData\Local\Temp\WeChat Files\e29c93c75f003167950e3a325638fc2.png"/>
          <p:cNvPicPr>
            <a:picLocks noChangeAspect="1" noChangeArrowheads="1"/>
          </p:cNvPicPr>
          <p:nvPr/>
        </p:nvPicPr>
        <p:blipFill>
          <a:blip r:embed="rId3" cstate="print"/>
          <a:srcRect/>
          <a:stretch>
            <a:fillRect/>
          </a:stretch>
        </p:blipFill>
        <p:spPr bwMode="auto">
          <a:xfrm>
            <a:off x="2747889" y="438150"/>
            <a:ext cx="2133634" cy="2880000"/>
          </a:xfrm>
          <a:prstGeom prst="rect">
            <a:avLst/>
          </a:prstGeom>
          <a:noFill/>
        </p:spPr>
      </p:pic>
      <p:pic>
        <p:nvPicPr>
          <p:cNvPr id="2053" name="Picture 5" descr="C:\Users\ADMINI~1\AppData\Local\Temp\WeChat Files\e900566497ac60690d77cc8e0eeb017.png"/>
          <p:cNvPicPr>
            <a:picLocks noChangeAspect="1" noChangeArrowheads="1"/>
          </p:cNvPicPr>
          <p:nvPr/>
        </p:nvPicPr>
        <p:blipFill>
          <a:blip r:embed="rId4" cstate="print"/>
          <a:srcRect/>
          <a:stretch>
            <a:fillRect/>
          </a:stretch>
        </p:blipFill>
        <p:spPr bwMode="auto">
          <a:xfrm>
            <a:off x="5071609" y="438150"/>
            <a:ext cx="2122247" cy="2880000"/>
          </a:xfrm>
          <a:prstGeom prst="rect">
            <a:avLst/>
          </a:prstGeom>
          <a:noFill/>
        </p:spPr>
      </p:pic>
      <p:pic>
        <p:nvPicPr>
          <p:cNvPr id="2054" name="Picture 6" descr="C:\Users\ADMINI~1\AppData\Local\Temp\WeChat Files\329fd63d6ce254942e7c1c24f2a118e.png"/>
          <p:cNvPicPr>
            <a:picLocks noChangeAspect="1" noChangeArrowheads="1"/>
          </p:cNvPicPr>
          <p:nvPr/>
        </p:nvPicPr>
        <p:blipFill>
          <a:blip r:embed="rId5" cstate="print"/>
          <a:srcRect/>
          <a:stretch>
            <a:fillRect/>
          </a:stretch>
        </p:blipFill>
        <p:spPr bwMode="auto">
          <a:xfrm>
            <a:off x="7383942" y="438150"/>
            <a:ext cx="2112897" cy="2880000"/>
          </a:xfrm>
          <a:prstGeom prst="rect">
            <a:avLst/>
          </a:prstGeom>
          <a:noFill/>
        </p:spPr>
      </p:pic>
      <p:pic>
        <p:nvPicPr>
          <p:cNvPr id="2056" name="Picture 8"/>
          <p:cNvPicPr>
            <a:picLocks noChangeAspect="1" noChangeArrowheads="1"/>
          </p:cNvPicPr>
          <p:nvPr/>
        </p:nvPicPr>
        <p:blipFill>
          <a:blip r:embed="rId6" cstate="print"/>
          <a:srcRect/>
          <a:stretch>
            <a:fillRect/>
          </a:stretch>
        </p:blipFill>
        <p:spPr bwMode="auto">
          <a:xfrm>
            <a:off x="9686926" y="438150"/>
            <a:ext cx="2115471" cy="2880000"/>
          </a:xfrm>
          <a:prstGeom prst="rect">
            <a:avLst/>
          </a:prstGeom>
          <a:noFill/>
          <a:ln w="9525">
            <a:noFill/>
            <a:miter lim="800000"/>
            <a:headEnd/>
            <a:tailEnd/>
          </a:ln>
        </p:spPr>
      </p:pic>
      <p:pic>
        <p:nvPicPr>
          <p:cNvPr id="2057" name="Picture 9" descr="C:\Users\ADMINI~1\AppData\Local\Temp\WeChat Files\58e76b9aca521b1846fc9b77f17143c.png"/>
          <p:cNvPicPr>
            <a:picLocks noChangeAspect="1" noChangeArrowheads="1"/>
          </p:cNvPicPr>
          <p:nvPr/>
        </p:nvPicPr>
        <p:blipFill>
          <a:blip r:embed="rId7" cstate="print"/>
          <a:srcRect/>
          <a:stretch>
            <a:fillRect/>
          </a:stretch>
        </p:blipFill>
        <p:spPr bwMode="auto">
          <a:xfrm>
            <a:off x="409982" y="3638550"/>
            <a:ext cx="2119658" cy="2880000"/>
          </a:xfrm>
          <a:prstGeom prst="rect">
            <a:avLst/>
          </a:prstGeom>
          <a:noFill/>
        </p:spPr>
      </p:pic>
      <p:pic>
        <p:nvPicPr>
          <p:cNvPr id="2058" name="Picture 10"/>
          <p:cNvPicPr>
            <a:picLocks noChangeAspect="1" noChangeArrowheads="1"/>
          </p:cNvPicPr>
          <p:nvPr/>
        </p:nvPicPr>
        <p:blipFill>
          <a:blip r:embed="rId8" cstate="print"/>
          <a:srcRect/>
          <a:stretch>
            <a:fillRect/>
          </a:stretch>
        </p:blipFill>
        <p:spPr bwMode="auto">
          <a:xfrm>
            <a:off x="2749327" y="3638550"/>
            <a:ext cx="2080000" cy="2880000"/>
          </a:xfrm>
          <a:prstGeom prst="rect">
            <a:avLst/>
          </a:prstGeom>
          <a:noFill/>
          <a:ln w="9525">
            <a:noFill/>
            <a:miter lim="800000"/>
            <a:headEnd/>
            <a:tailEnd/>
          </a:ln>
        </p:spPr>
      </p:pic>
      <p:pic>
        <p:nvPicPr>
          <p:cNvPr id="2059" name="Picture 11"/>
          <p:cNvPicPr>
            <a:picLocks noChangeAspect="1" noChangeArrowheads="1"/>
          </p:cNvPicPr>
          <p:nvPr/>
        </p:nvPicPr>
        <p:blipFill>
          <a:blip r:embed="rId9" cstate="print"/>
          <a:srcRect/>
          <a:stretch>
            <a:fillRect/>
          </a:stretch>
        </p:blipFill>
        <p:spPr bwMode="auto">
          <a:xfrm>
            <a:off x="5049013" y="3638550"/>
            <a:ext cx="2094051" cy="2880000"/>
          </a:xfrm>
          <a:prstGeom prst="rect">
            <a:avLst/>
          </a:prstGeom>
          <a:noFill/>
          <a:ln w="9525">
            <a:noFill/>
            <a:miter lim="800000"/>
            <a:headEnd/>
            <a:tailEnd/>
          </a:ln>
        </p:spPr>
      </p:pic>
      <p:pic>
        <p:nvPicPr>
          <p:cNvPr id="2060" name="Picture 12"/>
          <p:cNvPicPr>
            <a:picLocks noChangeAspect="1" noChangeArrowheads="1"/>
          </p:cNvPicPr>
          <p:nvPr/>
        </p:nvPicPr>
        <p:blipFill>
          <a:blip r:embed="rId10" cstate="print"/>
          <a:srcRect/>
          <a:stretch>
            <a:fillRect/>
          </a:stretch>
        </p:blipFill>
        <p:spPr bwMode="auto">
          <a:xfrm>
            <a:off x="7362750" y="3638550"/>
            <a:ext cx="2114013" cy="2880000"/>
          </a:xfrm>
          <a:prstGeom prst="rect">
            <a:avLst/>
          </a:prstGeom>
          <a:noFill/>
          <a:ln w="9525">
            <a:noFill/>
            <a:miter lim="800000"/>
            <a:headEnd/>
            <a:tailEnd/>
          </a:ln>
        </p:spPr>
      </p:pic>
      <p:pic>
        <p:nvPicPr>
          <p:cNvPr id="2061" name="Picture 13"/>
          <p:cNvPicPr>
            <a:picLocks noChangeAspect="1" noChangeArrowheads="1"/>
          </p:cNvPicPr>
          <p:nvPr/>
        </p:nvPicPr>
        <p:blipFill>
          <a:blip r:embed="rId11" cstate="print"/>
          <a:srcRect/>
          <a:stretch>
            <a:fillRect/>
          </a:stretch>
        </p:blipFill>
        <p:spPr bwMode="auto">
          <a:xfrm>
            <a:off x="9696450" y="3638550"/>
            <a:ext cx="2109990" cy="288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Administrator\Desktop\84d6644ad7f817cb524fda67da0f7002.jpg"/>
          <p:cNvPicPr>
            <a:picLocks noChangeAspect="1" noChangeArrowheads="1"/>
          </p:cNvPicPr>
          <p:nvPr/>
        </p:nvPicPr>
        <p:blipFill>
          <a:blip r:embed="rId3" cstate="print"/>
          <a:srcRect/>
          <a:stretch>
            <a:fillRect/>
          </a:stretch>
        </p:blipFill>
        <p:spPr bwMode="auto">
          <a:xfrm>
            <a:off x="0" y="0"/>
            <a:ext cx="12192000" cy="6858000"/>
          </a:xfrm>
          <a:prstGeom prst="rect">
            <a:avLst/>
          </a:prstGeom>
          <a:solidFill>
            <a:schemeClr val="bg1"/>
          </a:solidFill>
        </p:spPr>
      </p:pic>
      <p:sp>
        <p:nvSpPr>
          <p:cNvPr id="4" name="矩形 3"/>
          <p:cNvSpPr/>
          <p:nvPr/>
        </p:nvSpPr>
        <p:spPr>
          <a:xfrm>
            <a:off x="-1" y="0"/>
            <a:ext cx="12192001"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76801" name="Rectangle 1"/>
          <p:cNvSpPr>
            <a:spLocks noChangeArrowheads="1"/>
          </p:cNvSpPr>
          <p:nvPr/>
        </p:nvSpPr>
        <p:spPr bwMode="auto">
          <a:xfrm>
            <a:off x="1047747" y="764775"/>
            <a:ext cx="6362703" cy="45473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700" b="1" i="0" u="none" strike="noStrike" cap="none" normalizeH="0" baseline="0" dirty="0" smtClean="0">
                <a:ln>
                  <a:noFill/>
                </a:ln>
                <a:solidFill>
                  <a:schemeClr val="bg1"/>
                </a:solidFill>
                <a:effectLst/>
                <a:latin typeface=".萍方-简" pitchFamily="34" charset="-122"/>
                <a:ea typeface=".萍方-简" pitchFamily="34" charset="-122"/>
                <a:cs typeface="Arial Narrow"/>
              </a:rPr>
              <a:t>20</a:t>
            </a:r>
            <a:r>
              <a:rPr kumimoji="0" lang="en-US" altLang="zh-CN" sz="2700" b="1" i="0" u="none" strike="noStrike" cap="none" normalizeH="0" baseline="0" dirty="0" smtClean="0">
                <a:ln>
                  <a:noFill/>
                </a:ln>
                <a:solidFill>
                  <a:schemeClr val="bg1"/>
                </a:solidFill>
                <a:effectLst/>
                <a:latin typeface=".萍方-简" pitchFamily="34" charset="-122"/>
                <a:ea typeface=".萍方-简" pitchFamily="34" charset="-122"/>
                <a:cs typeface="微软雅黑" pitchFamily="34" charset="-122"/>
              </a:rPr>
              <a:t>+</a:t>
            </a:r>
            <a:r>
              <a:rPr kumimoji="0" lang="zh-CN" altLang="en-US" sz="1500" b="0" i="0" u="none" strike="noStrike" cap="none" normalizeH="0" baseline="0" dirty="0" smtClean="0">
                <a:ln>
                  <a:noFill/>
                </a:ln>
                <a:solidFill>
                  <a:schemeClr val="bg1"/>
                </a:solidFill>
                <a:effectLst/>
                <a:latin typeface=".萍方-简" pitchFamily="34" charset="-122"/>
                <a:ea typeface=".萍方-简" pitchFamily="34" charset="-122"/>
                <a:cs typeface="微软雅黑" pitchFamily="34" charset="-122"/>
              </a:rPr>
              <a:t>项专利和著作权</a:t>
            </a:r>
            <a:endParaRPr kumimoji="0" lang="zh-CN" altLang="en-US" sz="800" b="0" i="0" u="none" strike="noStrike" cap="none" normalizeH="0" baseline="0" dirty="0" smtClean="0">
              <a:ln>
                <a:noFill/>
              </a:ln>
              <a:solidFill>
                <a:schemeClr val="bg1"/>
              </a:solidFill>
              <a:effectLst/>
              <a:latin typeface=".萍方-简" pitchFamily="34" charset="-122"/>
              <a:ea typeface=".萍方-简"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700" b="1" i="0" u="none" strike="noStrike" cap="none" normalizeH="0" baseline="0" dirty="0" smtClean="0">
                <a:ln>
                  <a:noFill/>
                </a:ln>
                <a:solidFill>
                  <a:schemeClr val="bg1"/>
                </a:solidFill>
                <a:effectLst/>
                <a:latin typeface=".萍方-简" pitchFamily="34" charset="-122"/>
                <a:ea typeface=".萍方-简" pitchFamily="34" charset="-122"/>
                <a:cs typeface="Arial Narrow"/>
              </a:rPr>
              <a:t>92 </a:t>
            </a:r>
            <a:r>
              <a:rPr kumimoji="0" lang="zh-CN" altLang="en-US" sz="1500" b="0" i="0" u="none" strike="noStrike" cap="none" normalizeH="0" baseline="0" dirty="0" smtClean="0">
                <a:ln>
                  <a:noFill/>
                </a:ln>
                <a:solidFill>
                  <a:schemeClr val="bg1"/>
                </a:solidFill>
                <a:effectLst/>
                <a:latin typeface=".萍方-简" pitchFamily="34" charset="-122"/>
                <a:ea typeface=".萍方-简" pitchFamily="34" charset="-122"/>
                <a:cs typeface="微软雅黑" pitchFamily="34" charset="-122"/>
              </a:rPr>
              <a:t>项行业领先级核心技术</a:t>
            </a:r>
            <a:endParaRPr kumimoji="0" lang="zh-CN" altLang="en-US" sz="800" b="0" i="0" u="none" strike="noStrike" cap="none" normalizeH="0" baseline="0" dirty="0" smtClean="0">
              <a:ln>
                <a:noFill/>
              </a:ln>
              <a:solidFill>
                <a:schemeClr val="bg1"/>
              </a:solidFill>
              <a:effectLst/>
              <a:latin typeface=".萍方-简" pitchFamily="34" charset="-122"/>
              <a:ea typeface=".萍方-简"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700" b="1" i="0" u="none" strike="noStrike" cap="none" normalizeH="0" baseline="0" dirty="0" smtClean="0">
                <a:ln>
                  <a:noFill/>
                </a:ln>
                <a:solidFill>
                  <a:schemeClr val="bg1"/>
                </a:solidFill>
                <a:effectLst/>
                <a:latin typeface=".萍方-简" pitchFamily="34" charset="-122"/>
                <a:ea typeface=".萍方-简" pitchFamily="34" charset="-122"/>
                <a:cs typeface="Arial Narrow"/>
              </a:rPr>
              <a:t>3 </a:t>
            </a:r>
            <a:r>
              <a:rPr kumimoji="0" lang="zh-CN" altLang="en-US" sz="1500" b="0" i="0" u="none" strike="noStrike" cap="none" normalizeH="0" baseline="0" dirty="0" smtClean="0">
                <a:ln>
                  <a:noFill/>
                </a:ln>
                <a:solidFill>
                  <a:schemeClr val="bg1"/>
                </a:solidFill>
                <a:effectLst/>
                <a:latin typeface=".萍方-简" pitchFamily="34" charset="-122"/>
                <a:ea typeface=".萍方-简" pitchFamily="34" charset="-122"/>
                <a:cs typeface="微软雅黑" pitchFamily="34" charset="-122"/>
              </a:rPr>
              <a:t>次智能方案升级迭代</a:t>
            </a:r>
            <a:endParaRPr kumimoji="0" lang="zh-CN" altLang="en-US" sz="800" b="0" i="0" u="none" strike="noStrike" cap="none" normalizeH="0" baseline="0" dirty="0" smtClean="0">
              <a:ln>
                <a:noFill/>
              </a:ln>
              <a:solidFill>
                <a:schemeClr val="bg1"/>
              </a:solidFill>
              <a:effectLst/>
              <a:latin typeface=".萍方-简" pitchFamily="34" charset="-122"/>
              <a:ea typeface=".萍方-简" pitchFamily="34" charset="-122"/>
              <a:cs typeface="宋体" pitchFamily="2" charset="-122"/>
            </a:endParaRPr>
          </a:p>
          <a:p>
            <a:r>
              <a:rPr kumimoji="0" lang="en-US" altLang="zh-CN" sz="2700" b="1" i="0" u="none" strike="noStrike" cap="none" normalizeH="0" baseline="0" dirty="0" smtClean="0">
                <a:ln>
                  <a:noFill/>
                </a:ln>
                <a:solidFill>
                  <a:schemeClr val="bg1"/>
                </a:solidFill>
                <a:effectLst/>
                <a:latin typeface=".萍方-简" pitchFamily="34" charset="-122"/>
                <a:ea typeface=".萍方-简" pitchFamily="34" charset="-122"/>
                <a:cs typeface="Arial Narrow"/>
              </a:rPr>
              <a:t>4 </a:t>
            </a:r>
            <a:r>
              <a:rPr kumimoji="0" lang="zh-CN" altLang="en-US" sz="1500" b="0" i="0" u="none" strike="noStrike" cap="none" normalizeH="0" baseline="0" dirty="0" smtClean="0">
                <a:ln>
                  <a:noFill/>
                </a:ln>
                <a:solidFill>
                  <a:schemeClr val="bg1"/>
                </a:solidFill>
                <a:effectLst/>
                <a:latin typeface=".萍方-简" pitchFamily="34" charset="-122"/>
                <a:ea typeface=".萍方-简" pitchFamily="34" charset="-122"/>
                <a:cs typeface="微软雅黑" pitchFamily="34" charset="-122"/>
              </a:rPr>
              <a:t>大智慧酒店解决方案</a:t>
            </a:r>
            <a:endParaRPr kumimoji="0" lang="en-US" altLang="zh-CN" sz="1500" b="0" i="0" u="none" strike="noStrike" cap="none" normalizeH="0" baseline="0" dirty="0" smtClean="0">
              <a:ln>
                <a:noFill/>
              </a:ln>
              <a:solidFill>
                <a:schemeClr val="bg1"/>
              </a:solidFill>
              <a:effectLst/>
              <a:latin typeface=".萍方-简" pitchFamily="34" charset="-122"/>
              <a:ea typeface=".萍方-简" pitchFamily="34" charset="-122"/>
              <a:cs typeface="微软雅黑" pitchFamily="34" charset="-122"/>
            </a:endParaRPr>
          </a:p>
          <a:p>
            <a:r>
              <a:rPr kumimoji="0" lang="zh-CN" altLang="en-US" sz="1500" b="0" i="0" u="none" strike="noStrike" cap="none" normalizeH="0" baseline="0" dirty="0" smtClean="0">
                <a:ln>
                  <a:noFill/>
                </a:ln>
                <a:solidFill>
                  <a:schemeClr val="bg1"/>
                </a:solidFill>
                <a:effectLst/>
                <a:latin typeface=".萍方-简" pitchFamily="34" charset="-122"/>
                <a:ea typeface=".萍方-简" pitchFamily="34" charset="-122"/>
                <a:cs typeface="微软雅黑" pitchFamily="34" charset="-122"/>
              </a:rPr>
              <a:t>技术人员占比 </a:t>
            </a:r>
            <a:r>
              <a:rPr kumimoji="0" lang="en-US" altLang="zh-CN" sz="2700" b="1" i="0" u="none" strike="noStrike" cap="none" normalizeH="0" baseline="0" dirty="0" smtClean="0">
                <a:ln>
                  <a:noFill/>
                </a:ln>
                <a:solidFill>
                  <a:schemeClr val="bg1"/>
                </a:solidFill>
                <a:effectLst/>
                <a:latin typeface=".萍方-简" pitchFamily="34" charset="-122"/>
                <a:ea typeface=".萍方-简" pitchFamily="34" charset="-122"/>
                <a:cs typeface="Arial Narrow"/>
              </a:rPr>
              <a:t>62%</a:t>
            </a:r>
          </a:p>
          <a:p>
            <a:pPr>
              <a:lnSpc>
                <a:spcPct val="150000"/>
              </a:lnSpc>
            </a:pPr>
            <a:endParaRPr lang="en-US" altLang="zh-CN" sz="2700" b="1" dirty="0" smtClean="0">
              <a:solidFill>
                <a:schemeClr val="bg1"/>
              </a:solidFill>
              <a:latin typeface=".萍方-简" pitchFamily="34" charset="-122"/>
              <a:ea typeface=".萍方-简" pitchFamily="34" charset="-122"/>
            </a:endParaRPr>
          </a:p>
          <a:p>
            <a:pPr>
              <a:lnSpc>
                <a:spcPct val="150000"/>
              </a:lnSpc>
            </a:pPr>
            <a:r>
              <a:rPr lang="zh-CN" altLang="en-US" sz="1600" dirty="0" smtClean="0">
                <a:solidFill>
                  <a:schemeClr val="bg1"/>
                </a:solidFill>
                <a:latin typeface=".萍方-简" pitchFamily="34" charset="-122"/>
                <a:ea typeface=".萍方-简" pitchFamily="34" charset="-122"/>
              </a:rPr>
              <a:t>众数科技利用互联网</a:t>
            </a:r>
            <a:r>
              <a:rPr lang="en-US" altLang="zh-CN" sz="1600" dirty="0" smtClean="0">
                <a:solidFill>
                  <a:schemeClr val="bg1"/>
                </a:solidFill>
                <a:latin typeface=".萍方-简" pitchFamily="34" charset="-122"/>
                <a:ea typeface=".萍方-简" pitchFamily="34" charset="-122"/>
              </a:rPr>
              <a:t>+</a:t>
            </a:r>
            <a:r>
              <a:rPr lang="zh-CN" altLang="en-US" sz="1600" dirty="0" smtClean="0">
                <a:solidFill>
                  <a:schemeClr val="bg1"/>
                </a:solidFill>
                <a:latin typeface=".萍方-简" pitchFamily="34" charset="-122"/>
                <a:ea typeface=".萍方-简" pitchFamily="34" charset="-122"/>
              </a:rPr>
              <a:t>物联网等技术在智慧安全、智慧酒店、智慧工地、智慧建筑、智慧楼宇、智慧运营等领域为企业提供定制一体化解决方案。公司以“专注行业，用心服务”为核心价值，通过我们专业的技术水平和不懈努力，为行业提供更精准的智能化解决方案。</a:t>
            </a:r>
          </a:p>
          <a:p>
            <a:endParaRPr kumimoji="0" lang="en-US" altLang="zh-CN" sz="1800" b="0" i="0" u="none" strike="noStrike" cap="none" normalizeH="0" baseline="0" dirty="0" smtClean="0">
              <a:ln>
                <a:noFill/>
              </a:ln>
              <a:solidFill>
                <a:schemeClr val="bg1"/>
              </a:solidFill>
              <a:effectLst/>
              <a:latin typeface=".萍方-简" pitchFamily="34" charset="-122"/>
              <a:ea typeface=".萍方-简" pitchFamily="34" charset="-122"/>
              <a:cs typeface="宋体" pitchFamily="2" charset="-122"/>
            </a:endParaRPr>
          </a:p>
        </p:txBody>
      </p:sp>
    </p:spTree>
    <p:extLst>
      <p:ext uri="{BB962C8B-B14F-4D97-AF65-F5344CB8AC3E}">
        <p14:creationId xmlns:p14="http://schemas.microsoft.com/office/powerpoint/2010/main" val="383180366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59612" y="1361195"/>
            <a:ext cx="3291205" cy="2777490"/>
          </a:xfrm>
          <a:prstGeom prst="rect">
            <a:avLst/>
          </a:prstGeom>
          <a:noFill/>
          <a:ln>
            <a:noFill/>
          </a:ln>
          <a:effectLst>
            <a:reflection blurRad="6350" stA="52000" endA="300" endPos="35000" dir="5400000" sy="-100000" algn="bl" rotWithShape="0"/>
          </a:effectLst>
        </p:spPr>
      </p:pic>
      <p:pic>
        <p:nvPicPr>
          <p:cNvPr id="9217" name="Picture 1" descr="C:\Users\Administrator\Desktop\f97586f9f53fa2c48f7fc55b95512db.png"/>
          <p:cNvPicPr>
            <a:picLocks noChangeAspect="1" noChangeArrowheads="1"/>
          </p:cNvPicPr>
          <p:nvPr/>
        </p:nvPicPr>
        <p:blipFill>
          <a:blip r:embed="rId4" cstate="print"/>
          <a:srcRect/>
          <a:stretch>
            <a:fillRect/>
          </a:stretch>
        </p:blipFill>
        <p:spPr bwMode="auto">
          <a:xfrm>
            <a:off x="4471989" y="1361195"/>
            <a:ext cx="3301784" cy="2824162"/>
          </a:xfrm>
          <a:prstGeom prst="rect">
            <a:avLst/>
          </a:prstGeom>
          <a:noFill/>
          <a:effectLst>
            <a:reflection blurRad="6350" stA="52000" endA="300" endPos="35000" dir="5400000" sy="-100000" algn="bl" rotWithShape="0"/>
          </a:effectLst>
        </p:spPr>
      </p:pic>
      <p:pic>
        <p:nvPicPr>
          <p:cNvPr id="54" name="图片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8310881" y="1377582"/>
            <a:ext cx="3301093" cy="2779200"/>
          </a:xfrm>
          <a:prstGeom prst="rect">
            <a:avLst/>
          </a:prstGeom>
          <a:noFill/>
          <a:ln>
            <a:noFill/>
          </a:ln>
          <a:effectLst>
            <a:reflection blurRad="6350" stA="52000" endA="300" endPos="35000" dir="5400000" sy="-100000" algn="bl" rotWithShape="0"/>
          </a:effectLst>
        </p:spPr>
      </p:pic>
      <p:sp>
        <p:nvSpPr>
          <p:cNvPr id="56" name="矩形 55"/>
          <p:cNvSpPr/>
          <p:nvPr/>
        </p:nvSpPr>
        <p:spPr>
          <a:xfrm>
            <a:off x="555991" y="4597543"/>
            <a:ext cx="1948815" cy="352425"/>
          </a:xfrm>
          <a:prstGeom prst="rect">
            <a:avLst/>
          </a:prstGeom>
        </p:spPr>
        <p:txBody>
          <a:bodyPr wrap="square">
            <a:spAutoFit/>
          </a:bodyPr>
          <a:lstStyle/>
          <a:p>
            <a:r>
              <a:rPr lang="zh-CN" altLang="en-US" sz="1600" b="1" dirty="0">
                <a:solidFill>
                  <a:srgbClr val="000000">
                    <a:lumMod val="75000"/>
                    <a:lumOff val="25000"/>
                  </a:srgbClr>
                </a:solidFill>
                <a:latin typeface="Segoe UI" panose="020B0502040204020203"/>
                <a:ea typeface="微软雅黑" panose="020B0503020204020204" pitchFamily="34" charset="-122"/>
              </a:rPr>
              <a:t>青岛威斯汀酒店</a:t>
            </a:r>
          </a:p>
        </p:txBody>
      </p:sp>
      <p:sp>
        <p:nvSpPr>
          <p:cNvPr id="57" name="矩形 56"/>
          <p:cNvSpPr/>
          <p:nvPr/>
        </p:nvSpPr>
        <p:spPr>
          <a:xfrm>
            <a:off x="8307629" y="4612565"/>
            <a:ext cx="2284171" cy="338554"/>
          </a:xfrm>
          <a:prstGeom prst="rect">
            <a:avLst/>
          </a:prstGeom>
        </p:spPr>
        <p:txBody>
          <a:bodyPr wrap="square">
            <a:spAutoFit/>
          </a:bodyPr>
          <a:lstStyle/>
          <a:p>
            <a:r>
              <a:rPr lang="zh-CN" altLang="en-US" sz="1600" b="1" dirty="0">
                <a:solidFill>
                  <a:srgbClr val="000000">
                    <a:lumMod val="75000"/>
                    <a:lumOff val="25000"/>
                  </a:srgbClr>
                </a:solidFill>
                <a:latin typeface="Segoe UI" panose="020B0502040204020203"/>
                <a:ea typeface="微软雅黑" panose="020B0503020204020204" pitchFamily="34" charset="-122"/>
              </a:rPr>
              <a:t>青岛海尔洲际大酒店</a:t>
            </a:r>
          </a:p>
        </p:txBody>
      </p:sp>
      <p:sp>
        <p:nvSpPr>
          <p:cNvPr id="58" name="矩形 57"/>
          <p:cNvSpPr/>
          <p:nvPr/>
        </p:nvSpPr>
        <p:spPr>
          <a:xfrm>
            <a:off x="4472864" y="4668356"/>
            <a:ext cx="2211705" cy="338554"/>
          </a:xfrm>
          <a:prstGeom prst="rect">
            <a:avLst/>
          </a:prstGeom>
        </p:spPr>
        <p:txBody>
          <a:bodyPr wrap="square">
            <a:spAutoFit/>
          </a:bodyPr>
          <a:lstStyle/>
          <a:p>
            <a:r>
              <a:rPr lang="zh-CN" altLang="en-US" sz="1600" b="1" dirty="0">
                <a:solidFill>
                  <a:srgbClr val="000000">
                    <a:lumMod val="75000"/>
                    <a:lumOff val="25000"/>
                  </a:srgbClr>
                </a:solidFill>
                <a:latin typeface="Segoe UI" panose="020B0502040204020203"/>
                <a:ea typeface="微软雅黑" panose="020B0503020204020204" pitchFamily="34" charset="-122"/>
              </a:rPr>
              <a:t>青岛香格里拉大酒店</a:t>
            </a:r>
          </a:p>
        </p:txBody>
      </p:sp>
      <p:sp>
        <p:nvSpPr>
          <p:cNvPr id="59" name="矩形 58"/>
          <p:cNvSpPr/>
          <p:nvPr/>
        </p:nvSpPr>
        <p:spPr>
          <a:xfrm>
            <a:off x="4449887" y="4996881"/>
            <a:ext cx="1948815" cy="319405"/>
          </a:xfrm>
          <a:prstGeom prst="rect">
            <a:avLst/>
          </a:prstGeom>
        </p:spPr>
        <p:txBody>
          <a:bodyPr wrap="square">
            <a:spAutoFit/>
          </a:bodyPr>
          <a:lstStyle/>
          <a:p>
            <a:r>
              <a:rPr lang="zh-CN" altLang="en-US" sz="1400" b="1" dirty="0">
                <a:solidFill>
                  <a:srgbClr val="000000">
                    <a:lumMod val="75000"/>
                    <a:lumOff val="25000"/>
                  </a:srgbClr>
                </a:solidFill>
                <a:latin typeface="Segoe UI" panose="020B0502040204020203"/>
                <a:ea typeface="微软雅黑" panose="020B0503020204020204" pitchFamily="34" charset="-122"/>
              </a:rPr>
              <a:t>星级规模：五星</a:t>
            </a:r>
          </a:p>
        </p:txBody>
      </p:sp>
      <p:sp>
        <p:nvSpPr>
          <p:cNvPr id="60" name="矩形 59"/>
          <p:cNvSpPr/>
          <p:nvPr/>
        </p:nvSpPr>
        <p:spPr>
          <a:xfrm>
            <a:off x="574924" y="4950209"/>
            <a:ext cx="1948815" cy="319405"/>
          </a:xfrm>
          <a:prstGeom prst="rect">
            <a:avLst/>
          </a:prstGeom>
        </p:spPr>
        <p:txBody>
          <a:bodyPr wrap="square">
            <a:spAutoFit/>
          </a:bodyPr>
          <a:lstStyle/>
          <a:p>
            <a:r>
              <a:rPr lang="zh-CN" altLang="en-US" sz="1400" b="1" dirty="0">
                <a:solidFill>
                  <a:srgbClr val="000000">
                    <a:lumMod val="75000"/>
                    <a:lumOff val="25000"/>
                  </a:srgbClr>
                </a:solidFill>
                <a:latin typeface="Segoe UI" panose="020B0502040204020203"/>
                <a:ea typeface="微软雅黑" panose="020B0503020204020204" pitchFamily="34" charset="-122"/>
              </a:rPr>
              <a:t>星级规模：五星</a:t>
            </a:r>
          </a:p>
        </p:txBody>
      </p:sp>
      <p:sp>
        <p:nvSpPr>
          <p:cNvPr id="61" name="矩形 60"/>
          <p:cNvSpPr/>
          <p:nvPr/>
        </p:nvSpPr>
        <p:spPr>
          <a:xfrm>
            <a:off x="8336087" y="4968306"/>
            <a:ext cx="1948815" cy="319405"/>
          </a:xfrm>
          <a:prstGeom prst="rect">
            <a:avLst/>
          </a:prstGeom>
        </p:spPr>
        <p:txBody>
          <a:bodyPr wrap="square">
            <a:spAutoFit/>
          </a:bodyPr>
          <a:lstStyle/>
          <a:p>
            <a:r>
              <a:rPr lang="zh-CN" altLang="en-US" sz="1400" b="1" dirty="0">
                <a:solidFill>
                  <a:srgbClr val="000000">
                    <a:lumMod val="75000"/>
                    <a:lumOff val="25000"/>
                  </a:srgbClr>
                </a:solidFill>
                <a:latin typeface="Segoe UI" panose="020B0502040204020203"/>
                <a:ea typeface="微软雅黑" panose="020B0503020204020204" pitchFamily="34" charset="-122"/>
              </a:rPr>
              <a:t>星级规模：五星</a:t>
            </a:r>
          </a:p>
        </p:txBody>
      </p:sp>
      <p:sp>
        <p:nvSpPr>
          <p:cNvPr id="62" name="矩形 61"/>
          <p:cNvSpPr/>
          <p:nvPr/>
        </p:nvSpPr>
        <p:spPr>
          <a:xfrm>
            <a:off x="554162" y="5298223"/>
            <a:ext cx="3324225" cy="812530"/>
          </a:xfrm>
          <a:prstGeom prst="rect">
            <a:avLst/>
          </a:prstGeom>
        </p:spPr>
        <p:txBody>
          <a:bodyPr wrap="square">
            <a:spAutoFit/>
          </a:bodyPr>
          <a:lstStyle/>
          <a:p>
            <a:pPr>
              <a:lnSpc>
                <a:spcPct val="130000"/>
              </a:lnSpc>
            </a:pPr>
            <a:r>
              <a:rPr lang="zh-CN" altLang="en-US" sz="1200" dirty="0" smtClean="0">
                <a:solidFill>
                  <a:srgbClr val="000000">
                    <a:lumMod val="75000"/>
                    <a:lumOff val="25000"/>
                  </a:srgbClr>
                </a:solidFill>
                <a:latin typeface="微软雅黑" panose="020B0503020204020204" pitchFamily="34" charset="-122"/>
                <a:ea typeface="微软雅黑" panose="020B0503020204020204" pitchFamily="34" charset="-122"/>
              </a:rPr>
              <a:t>与酒店达成长期本地化业务合作供应商，为酒店提供优质网络服务保障，并提供酒店系统网络维护服务。</a:t>
            </a:r>
            <a:endParaRPr lang="zh-CN" altLang="en-US" sz="12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63" name="矩形 62"/>
          <p:cNvSpPr/>
          <p:nvPr/>
        </p:nvSpPr>
        <p:spPr>
          <a:xfrm>
            <a:off x="8343900" y="5296698"/>
            <a:ext cx="3324225" cy="1532727"/>
          </a:xfrm>
          <a:prstGeom prst="rect">
            <a:avLst/>
          </a:prstGeom>
        </p:spPr>
        <p:txBody>
          <a:bodyPr wrap="square">
            <a:spAutoFit/>
          </a:bodyPr>
          <a:lstStyle/>
          <a:p>
            <a:pPr>
              <a:lnSpc>
                <a:spcPct val="130000"/>
              </a:lnSpc>
            </a:pPr>
            <a:r>
              <a:rPr lang="zh-CN" altLang="en-US" sz="1200" dirty="0" smtClean="0">
                <a:solidFill>
                  <a:srgbClr val="000000">
                    <a:lumMod val="75000"/>
                    <a:lumOff val="25000"/>
                  </a:srgbClr>
                </a:solidFill>
                <a:latin typeface="微软雅黑" panose="020B0503020204020204" pitchFamily="34" charset="-122"/>
                <a:ea typeface="微软雅黑" panose="020B0503020204020204" pitchFamily="34" charset="-122"/>
              </a:rPr>
              <a:t>承接酒店整体无线网络建设及升级服务，酒店有线网络一体化集成及维护服务，为下榻酒店贵宾提供便捷高速的有线无线一体化网络解决方案及售后维护服务，通过核心机房任意登陆酒店可网管设备，形成统一可视化维护网络拓扑结构，打造酒店业标杆项目。</a:t>
            </a:r>
            <a:endParaRPr lang="zh-CN" altLang="en-US" sz="12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64" name="矩形 63"/>
          <p:cNvSpPr/>
          <p:nvPr/>
        </p:nvSpPr>
        <p:spPr>
          <a:xfrm>
            <a:off x="4514850" y="5373470"/>
            <a:ext cx="3248025" cy="1052596"/>
          </a:xfrm>
          <a:prstGeom prst="rect">
            <a:avLst/>
          </a:prstGeom>
        </p:spPr>
        <p:txBody>
          <a:bodyPr wrap="square">
            <a:spAutoFit/>
          </a:bodyPr>
          <a:lstStyle/>
          <a:p>
            <a:pPr>
              <a:lnSpc>
                <a:spcPct val="130000"/>
              </a:lnSpc>
            </a:pPr>
            <a:r>
              <a:rPr lang="zh-CN" altLang="en-US" sz="1200" dirty="0" smtClean="0">
                <a:solidFill>
                  <a:srgbClr val="000000">
                    <a:lumMod val="75000"/>
                    <a:lumOff val="25000"/>
                  </a:srgbClr>
                </a:solidFill>
                <a:latin typeface="微软雅黑" panose="020B0503020204020204" pitchFamily="34" charset="-122"/>
                <a:ea typeface="微软雅黑" panose="020B0503020204020204" pitchFamily="34" charset="-122"/>
              </a:rPr>
              <a:t>承接酒店无线网络系统升级工作，将现有单频</a:t>
            </a:r>
            <a:r>
              <a:rPr lang="en-US" altLang="zh-CN" sz="1200" dirty="0" err="1" smtClean="0">
                <a:solidFill>
                  <a:srgbClr val="000000">
                    <a:lumMod val="75000"/>
                    <a:lumOff val="25000"/>
                  </a:srgbClr>
                </a:solidFill>
                <a:latin typeface="微软雅黑" panose="020B0503020204020204" pitchFamily="34" charset="-122"/>
                <a:ea typeface="微软雅黑" panose="020B0503020204020204" pitchFamily="34" charset="-122"/>
              </a:rPr>
              <a:t>wifi</a:t>
            </a:r>
            <a:r>
              <a:rPr lang="zh-CN" altLang="en-US" sz="1200" dirty="0" smtClean="0">
                <a:solidFill>
                  <a:srgbClr val="000000">
                    <a:lumMod val="75000"/>
                    <a:lumOff val="25000"/>
                  </a:srgbClr>
                </a:solidFill>
                <a:latin typeface="微软雅黑" panose="020B0503020204020204" pitchFamily="34" charset="-122"/>
                <a:ea typeface="微软雅黑" panose="020B0503020204020204" pitchFamily="34" charset="-122"/>
              </a:rPr>
              <a:t>升级到双频</a:t>
            </a:r>
            <a:r>
              <a:rPr lang="en-US" altLang="zh-CN" sz="1200" dirty="0" err="1" smtClean="0">
                <a:solidFill>
                  <a:srgbClr val="000000">
                    <a:lumMod val="75000"/>
                    <a:lumOff val="25000"/>
                  </a:srgbClr>
                </a:solidFill>
                <a:latin typeface="微软雅黑" panose="020B0503020204020204" pitchFamily="34" charset="-122"/>
                <a:ea typeface="微软雅黑" panose="020B0503020204020204" pitchFamily="34" charset="-122"/>
              </a:rPr>
              <a:t>wifi</a:t>
            </a:r>
            <a:r>
              <a:rPr lang="zh-CN" altLang="en-US" sz="1200" dirty="0" smtClean="0">
                <a:solidFill>
                  <a:srgbClr val="000000">
                    <a:lumMod val="75000"/>
                    <a:lumOff val="25000"/>
                  </a:srgbClr>
                </a:solidFill>
                <a:latin typeface="微软雅黑" panose="020B0503020204020204" pitchFamily="34" charset="-122"/>
                <a:ea typeface="微软雅黑" panose="020B0503020204020204" pitchFamily="34" charset="-122"/>
              </a:rPr>
              <a:t>，采用了</a:t>
            </a:r>
            <a:r>
              <a:rPr lang="en-US" altLang="zh-CN" sz="1200" dirty="0" smtClean="0">
                <a:solidFill>
                  <a:srgbClr val="000000">
                    <a:lumMod val="75000"/>
                    <a:lumOff val="25000"/>
                  </a:srgbClr>
                </a:solidFill>
                <a:latin typeface="微软雅黑" panose="020B0503020204020204" pitchFamily="34" charset="-122"/>
                <a:ea typeface="微软雅黑" panose="020B0503020204020204" pitchFamily="34" charset="-122"/>
              </a:rPr>
              <a:t>Aruba</a:t>
            </a:r>
            <a:r>
              <a:rPr lang="zh-CN" altLang="en-US" sz="1200" dirty="0" smtClean="0">
                <a:solidFill>
                  <a:srgbClr val="000000">
                    <a:lumMod val="75000"/>
                    <a:lumOff val="25000"/>
                  </a:srgbClr>
                </a:solidFill>
                <a:latin typeface="微软雅黑" panose="020B0503020204020204" pitchFamily="34" charset="-122"/>
                <a:ea typeface="微软雅黑" panose="020B0503020204020204" pitchFamily="34" charset="-122"/>
              </a:rPr>
              <a:t>双频</a:t>
            </a:r>
            <a:r>
              <a:rPr lang="en-US" altLang="zh-CN" sz="1200" dirty="0" smtClean="0">
                <a:solidFill>
                  <a:srgbClr val="000000">
                    <a:lumMod val="75000"/>
                    <a:lumOff val="25000"/>
                  </a:srgbClr>
                </a:solidFill>
                <a:latin typeface="微软雅黑" panose="020B0503020204020204" pitchFamily="34" charset="-122"/>
                <a:ea typeface="微软雅黑" panose="020B0503020204020204" pitchFamily="34" charset="-122"/>
              </a:rPr>
              <a:t>802.11ac</a:t>
            </a:r>
            <a:r>
              <a:rPr lang="zh-CN" altLang="en-US" sz="1200" dirty="0" smtClean="0">
                <a:solidFill>
                  <a:srgbClr val="000000">
                    <a:lumMod val="75000"/>
                    <a:lumOff val="25000"/>
                  </a:srgbClr>
                </a:solidFill>
                <a:latin typeface="微软雅黑" panose="020B0503020204020204" pitchFamily="34" charset="-122"/>
                <a:ea typeface="微软雅黑" panose="020B0503020204020204" pitchFamily="34" charset="-122"/>
              </a:rPr>
              <a:t>标准产品，实现整个酒店区域无线网络全覆盖，提供整个酒店网络系统维护服务。</a:t>
            </a:r>
            <a:endParaRPr lang="zh-CN" altLang="en-US" sz="12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4" name="矩形 13"/>
          <p:cNvSpPr/>
          <p:nvPr/>
        </p:nvSpPr>
        <p:spPr>
          <a:xfrm>
            <a:off x="647777" y="254359"/>
            <a:ext cx="2672526" cy="699807"/>
          </a:xfrm>
          <a:prstGeom prst="rect">
            <a:avLst/>
          </a:prstGeom>
        </p:spPr>
        <p:txBody>
          <a:bodyPr wrap="none">
            <a:spAutoFit/>
          </a:bodyPr>
          <a:lstStyle/>
          <a:p>
            <a:pPr lvl="0">
              <a:lnSpc>
                <a:spcPct val="120000"/>
              </a:lnSpc>
              <a:defRPr/>
            </a:pPr>
            <a:r>
              <a:rPr lang="en-US" altLang="zh-CN" sz="3600" b="1" dirty="0" smtClean="0">
                <a:solidFill>
                  <a:schemeClr val="tx1">
                    <a:lumMod val="85000"/>
                    <a:lumOff val="15000"/>
                  </a:schemeClr>
                </a:solidFill>
                <a:effectLst>
                  <a:reflection blurRad="6350" stA="55000" endA="300" endPos="45500" dir="5400000" sy="-100000" algn="bl" rotWithShape="0"/>
                </a:effectLst>
              </a:rPr>
              <a:t>05 </a:t>
            </a:r>
            <a:r>
              <a:rPr lang="zh-CN" altLang="en-US" sz="3600" b="1" dirty="0" smtClean="0">
                <a:solidFill>
                  <a:schemeClr val="tx1">
                    <a:lumMod val="85000"/>
                    <a:lumOff val="15000"/>
                  </a:schemeClr>
                </a:solidFill>
                <a:effectLst>
                  <a:reflection blurRad="6350" stA="55000" endA="300" endPos="45500" dir="5400000" sy="-100000" algn="bl" rotWithShape="0"/>
                </a:effectLst>
              </a:rPr>
              <a:t>部分案例</a:t>
            </a:r>
            <a:endParaRPr lang="zh-CN" altLang="en-US" sz="3600" b="1" dirty="0">
              <a:solidFill>
                <a:schemeClr val="tx1">
                  <a:lumMod val="85000"/>
                  <a:lumOff val="15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239038602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4621454" y="4707008"/>
            <a:ext cx="2722321" cy="338554"/>
          </a:xfrm>
          <a:prstGeom prst="rect">
            <a:avLst/>
          </a:prstGeom>
        </p:spPr>
        <p:txBody>
          <a:bodyPr wrap="square">
            <a:spAutoFit/>
          </a:bodyPr>
          <a:lstStyle/>
          <a:p>
            <a:r>
              <a:rPr lang="zh-CN" altLang="en-US" sz="1600" b="1" dirty="0" smtClean="0">
                <a:solidFill>
                  <a:srgbClr val="000000">
                    <a:lumMod val="75000"/>
                    <a:lumOff val="25000"/>
                  </a:srgbClr>
                </a:solidFill>
                <a:latin typeface="Segoe UI" panose="020B0502040204020203"/>
                <a:ea typeface="微软雅黑" panose="020B0503020204020204" pitchFamily="34" charset="-122"/>
              </a:rPr>
              <a:t>青岛德宝湾海景大酒店</a:t>
            </a:r>
            <a:endParaRPr lang="zh-CN" altLang="en-US" sz="1600" b="1" dirty="0">
              <a:solidFill>
                <a:srgbClr val="000000">
                  <a:lumMod val="75000"/>
                  <a:lumOff val="25000"/>
                </a:srgbClr>
              </a:solidFill>
              <a:latin typeface="Segoe UI" panose="020B0502040204020203"/>
              <a:ea typeface="微软雅黑" panose="020B0503020204020204" pitchFamily="34" charset="-122"/>
            </a:endParaRPr>
          </a:p>
        </p:txBody>
      </p:sp>
      <p:sp>
        <p:nvSpPr>
          <p:cNvPr id="57" name="矩形 56"/>
          <p:cNvSpPr/>
          <p:nvPr/>
        </p:nvSpPr>
        <p:spPr>
          <a:xfrm>
            <a:off x="8317154" y="4703933"/>
            <a:ext cx="2284171" cy="338554"/>
          </a:xfrm>
          <a:prstGeom prst="rect">
            <a:avLst/>
          </a:prstGeom>
        </p:spPr>
        <p:txBody>
          <a:bodyPr wrap="square">
            <a:spAutoFit/>
          </a:bodyPr>
          <a:lstStyle/>
          <a:p>
            <a:r>
              <a:rPr lang="zh-CN" altLang="en-US" sz="1600" b="1" dirty="0" smtClean="0">
                <a:solidFill>
                  <a:srgbClr val="000000">
                    <a:lumMod val="75000"/>
                    <a:lumOff val="25000"/>
                  </a:srgbClr>
                </a:solidFill>
                <a:latin typeface="Segoe UI" panose="020B0502040204020203"/>
                <a:ea typeface="微软雅黑" panose="020B0503020204020204" pitchFamily="34" charset="-122"/>
              </a:rPr>
              <a:t>青岛世园假日酒店</a:t>
            </a:r>
            <a:endParaRPr lang="zh-CN" altLang="en-US" sz="1600" b="1" dirty="0">
              <a:solidFill>
                <a:srgbClr val="000000">
                  <a:lumMod val="75000"/>
                  <a:lumOff val="25000"/>
                </a:srgbClr>
              </a:solidFill>
              <a:latin typeface="Segoe UI" panose="020B0502040204020203"/>
              <a:ea typeface="微软雅黑" panose="020B0503020204020204" pitchFamily="34" charset="-122"/>
            </a:endParaRPr>
          </a:p>
        </p:txBody>
      </p:sp>
      <p:sp>
        <p:nvSpPr>
          <p:cNvPr id="58" name="矩形 57"/>
          <p:cNvSpPr/>
          <p:nvPr/>
        </p:nvSpPr>
        <p:spPr>
          <a:xfrm>
            <a:off x="920039" y="4731149"/>
            <a:ext cx="2556586" cy="338554"/>
          </a:xfrm>
          <a:prstGeom prst="rect">
            <a:avLst/>
          </a:prstGeom>
        </p:spPr>
        <p:txBody>
          <a:bodyPr wrap="square">
            <a:spAutoFit/>
          </a:bodyPr>
          <a:lstStyle/>
          <a:p>
            <a:r>
              <a:rPr lang="zh-CN" altLang="en-US" sz="1600" b="1" dirty="0" smtClean="0">
                <a:solidFill>
                  <a:srgbClr val="000000">
                    <a:lumMod val="75000"/>
                    <a:lumOff val="25000"/>
                  </a:srgbClr>
                </a:solidFill>
                <a:latin typeface="Segoe UI" panose="020B0502040204020203"/>
                <a:ea typeface="微软雅黑" panose="020B0503020204020204" pitchFamily="34" charset="-122"/>
              </a:rPr>
              <a:t>青岛证大喜马拉雅大酒店</a:t>
            </a:r>
          </a:p>
        </p:txBody>
      </p:sp>
      <p:sp>
        <p:nvSpPr>
          <p:cNvPr id="60" name="矩形 59"/>
          <p:cNvSpPr/>
          <p:nvPr/>
        </p:nvSpPr>
        <p:spPr>
          <a:xfrm>
            <a:off x="4640387" y="5059674"/>
            <a:ext cx="1948815" cy="319405"/>
          </a:xfrm>
          <a:prstGeom prst="rect">
            <a:avLst/>
          </a:prstGeom>
        </p:spPr>
        <p:txBody>
          <a:bodyPr wrap="square">
            <a:spAutoFit/>
          </a:bodyPr>
          <a:lstStyle/>
          <a:p>
            <a:r>
              <a:rPr lang="zh-CN" altLang="en-US" sz="1400" b="1" dirty="0">
                <a:solidFill>
                  <a:srgbClr val="000000">
                    <a:lumMod val="75000"/>
                    <a:lumOff val="25000"/>
                  </a:srgbClr>
                </a:solidFill>
                <a:latin typeface="Segoe UI" panose="020B0502040204020203"/>
                <a:ea typeface="微软雅黑" panose="020B0503020204020204" pitchFamily="34" charset="-122"/>
              </a:rPr>
              <a:t>星级规模：五星</a:t>
            </a:r>
          </a:p>
        </p:txBody>
      </p:sp>
      <p:sp>
        <p:nvSpPr>
          <p:cNvPr id="61" name="矩形 60"/>
          <p:cNvSpPr/>
          <p:nvPr/>
        </p:nvSpPr>
        <p:spPr>
          <a:xfrm>
            <a:off x="8345612" y="5059674"/>
            <a:ext cx="1948815" cy="319405"/>
          </a:xfrm>
          <a:prstGeom prst="rect">
            <a:avLst/>
          </a:prstGeom>
        </p:spPr>
        <p:txBody>
          <a:bodyPr wrap="square">
            <a:spAutoFit/>
          </a:bodyPr>
          <a:lstStyle/>
          <a:p>
            <a:r>
              <a:rPr lang="zh-CN" altLang="en-US" sz="1400" b="1" dirty="0">
                <a:solidFill>
                  <a:srgbClr val="000000">
                    <a:lumMod val="75000"/>
                    <a:lumOff val="25000"/>
                  </a:srgbClr>
                </a:solidFill>
                <a:latin typeface="Segoe UI" panose="020B0502040204020203"/>
                <a:ea typeface="微软雅黑" panose="020B0503020204020204" pitchFamily="34" charset="-122"/>
              </a:rPr>
              <a:t>星级规模：五星</a:t>
            </a:r>
          </a:p>
        </p:txBody>
      </p:sp>
      <p:sp>
        <p:nvSpPr>
          <p:cNvPr id="62" name="矩形 61"/>
          <p:cNvSpPr/>
          <p:nvPr/>
        </p:nvSpPr>
        <p:spPr>
          <a:xfrm>
            <a:off x="4619625" y="5407688"/>
            <a:ext cx="3324225" cy="789127"/>
          </a:xfrm>
          <a:prstGeom prst="rect">
            <a:avLst/>
          </a:prstGeom>
        </p:spPr>
        <p:txBody>
          <a:bodyPr wrap="square">
            <a:spAutoFit/>
          </a:bodyPr>
          <a:lstStyle/>
          <a:p>
            <a:pPr>
              <a:lnSpc>
                <a:spcPct val="130000"/>
              </a:lnSpc>
            </a:pPr>
            <a:r>
              <a:rPr lang="zh-CN" altLang="en-US" sz="1200" dirty="0" smtClean="0">
                <a:solidFill>
                  <a:srgbClr val="000000">
                    <a:lumMod val="75000"/>
                    <a:lumOff val="25000"/>
                  </a:srgbClr>
                </a:solidFill>
                <a:latin typeface="微软雅黑" panose="020B0503020204020204" pitchFamily="34" charset="-122"/>
                <a:ea typeface="微软雅黑" panose="020B0503020204020204" pitchFamily="34" charset="-122"/>
              </a:rPr>
              <a:t>我公司承接酒店客房及办公区域有线网络系统工程，实现酒店有线网络安全快捷上网，实现了核心机房网络建设及运行。</a:t>
            </a:r>
            <a:endParaRPr lang="zh-CN" altLang="en-US" sz="12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63" name="矩形 62"/>
          <p:cNvSpPr/>
          <p:nvPr/>
        </p:nvSpPr>
        <p:spPr>
          <a:xfrm>
            <a:off x="8334375" y="5388066"/>
            <a:ext cx="3324225" cy="1029193"/>
          </a:xfrm>
          <a:prstGeom prst="rect">
            <a:avLst/>
          </a:prstGeom>
        </p:spPr>
        <p:txBody>
          <a:bodyPr wrap="square">
            <a:spAutoFit/>
          </a:bodyPr>
          <a:lstStyle/>
          <a:p>
            <a:pPr>
              <a:lnSpc>
                <a:spcPct val="130000"/>
              </a:lnSpc>
            </a:pPr>
            <a:r>
              <a:rPr lang="zh-CN" altLang="en-US" sz="1200" dirty="0" smtClean="0">
                <a:solidFill>
                  <a:srgbClr val="000000">
                    <a:lumMod val="75000"/>
                    <a:lumOff val="25000"/>
                  </a:srgbClr>
                </a:solidFill>
                <a:latin typeface="微软雅黑" panose="020B0503020204020204" pitchFamily="34" charset="-122"/>
                <a:ea typeface="微软雅黑" panose="020B0503020204020204" pitchFamily="34" charset="-122"/>
              </a:rPr>
              <a:t>承接酒店网络系统集成项目建设工作，包括客房办公网络有线项目集成工作，整个酒店区域无线网络全覆盖项目建设，提供整个酒店网络系统维护服务。</a:t>
            </a:r>
            <a:endParaRPr lang="zh-CN" altLang="en-US" sz="12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64" name="矩形 63"/>
          <p:cNvSpPr/>
          <p:nvPr/>
        </p:nvSpPr>
        <p:spPr>
          <a:xfrm>
            <a:off x="923925" y="5436263"/>
            <a:ext cx="3248025" cy="789127"/>
          </a:xfrm>
          <a:prstGeom prst="rect">
            <a:avLst/>
          </a:prstGeom>
        </p:spPr>
        <p:txBody>
          <a:bodyPr wrap="square">
            <a:spAutoFit/>
          </a:bodyPr>
          <a:lstStyle/>
          <a:p>
            <a:pPr>
              <a:lnSpc>
                <a:spcPct val="130000"/>
              </a:lnSpc>
            </a:pPr>
            <a:r>
              <a:rPr lang="zh-CN" altLang="en-US" sz="1200" dirty="0" smtClean="0">
                <a:solidFill>
                  <a:srgbClr val="000000">
                    <a:lumMod val="75000"/>
                    <a:lumOff val="25000"/>
                  </a:srgbClr>
                </a:solidFill>
                <a:latin typeface="微软雅黑" panose="020B0503020204020204" pitchFamily="34" charset="-122"/>
                <a:ea typeface="微软雅黑" panose="020B0503020204020204" pitchFamily="34" charset="-122"/>
              </a:rPr>
              <a:t>我公司承接酒店客房及办公区域有线网络系统工程，实现酒店有线网络安全快捷上网，实现了核心机房网络建设及运行。</a:t>
            </a:r>
            <a:endParaRPr lang="zh-CN" altLang="en-US" sz="1200" dirty="0">
              <a:solidFill>
                <a:srgbClr val="000000">
                  <a:lumMod val="75000"/>
                  <a:lumOff val="25000"/>
                </a:srgbClr>
              </a:solidFill>
              <a:latin typeface="微软雅黑" panose="020B0503020204020204" pitchFamily="34" charset="-122"/>
              <a:ea typeface="微软雅黑" panose="020B0503020204020204" pitchFamily="34" charset="-122"/>
            </a:endParaRPr>
          </a:p>
        </p:txBody>
      </p:sp>
      <p:pic>
        <p:nvPicPr>
          <p:cNvPr id="14" name="图片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71220" y="665097"/>
            <a:ext cx="3281680" cy="3536625"/>
          </a:xfrm>
          <a:prstGeom prst="rect">
            <a:avLst/>
          </a:prstGeom>
          <a:ln>
            <a:noFill/>
          </a:ln>
          <a:effectLst>
            <a:softEdge rad="112500"/>
          </a:effectLst>
        </p:spPr>
      </p:pic>
      <p:pic>
        <p:nvPicPr>
          <p:cNvPr id="15"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575810" y="685800"/>
            <a:ext cx="3354041" cy="3538590"/>
          </a:xfrm>
          <a:prstGeom prst="rect">
            <a:avLst/>
          </a:prstGeom>
          <a:ln>
            <a:noFill/>
          </a:ln>
          <a:effectLst>
            <a:softEdge rad="112500"/>
          </a:effectLst>
        </p:spPr>
      </p:pic>
      <p:pic>
        <p:nvPicPr>
          <p:cNvPr id="16" name="图片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8272145" y="694055"/>
            <a:ext cx="3167399" cy="3538590"/>
          </a:xfrm>
          <a:prstGeom prst="rect">
            <a:avLst/>
          </a:prstGeom>
          <a:ln>
            <a:noFill/>
          </a:ln>
          <a:effectLst>
            <a:softEdge rad="112500"/>
          </a:effectLst>
        </p:spPr>
      </p:pic>
      <p:sp>
        <p:nvSpPr>
          <p:cNvPr id="17" name="矩形 16"/>
          <p:cNvSpPr/>
          <p:nvPr/>
        </p:nvSpPr>
        <p:spPr>
          <a:xfrm>
            <a:off x="916112" y="5059674"/>
            <a:ext cx="1948815" cy="319405"/>
          </a:xfrm>
          <a:prstGeom prst="rect">
            <a:avLst/>
          </a:prstGeom>
        </p:spPr>
        <p:txBody>
          <a:bodyPr wrap="square">
            <a:spAutoFit/>
          </a:bodyPr>
          <a:lstStyle/>
          <a:p>
            <a:r>
              <a:rPr lang="zh-CN" altLang="en-US" sz="1400" b="1" dirty="0">
                <a:solidFill>
                  <a:srgbClr val="000000">
                    <a:lumMod val="75000"/>
                    <a:lumOff val="25000"/>
                  </a:srgbClr>
                </a:solidFill>
                <a:latin typeface="Segoe UI" panose="020B0502040204020203"/>
                <a:ea typeface="微软雅黑" panose="020B0503020204020204" pitchFamily="34" charset="-122"/>
              </a:rPr>
              <a:t>星级规模：五星</a:t>
            </a:r>
          </a:p>
        </p:txBody>
      </p:sp>
    </p:spTree>
    <p:extLst>
      <p:ext uri="{BB962C8B-B14F-4D97-AF65-F5344CB8AC3E}">
        <p14:creationId xmlns:p14="http://schemas.microsoft.com/office/powerpoint/2010/main" val="239038602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12" name="矩形 11"/>
          <p:cNvSpPr/>
          <p:nvPr/>
        </p:nvSpPr>
        <p:spPr>
          <a:xfrm>
            <a:off x="0" y="0"/>
            <a:ext cx="12192001"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 name="矩形 1"/>
          <p:cNvSpPr/>
          <p:nvPr/>
        </p:nvSpPr>
        <p:spPr>
          <a:xfrm>
            <a:off x="4914901" y="1460498"/>
            <a:ext cx="2362200" cy="3708401"/>
          </a:xfrm>
          <a:prstGeom prst="rect">
            <a:avLst/>
          </a:prstGeom>
          <a:noFill/>
          <a:ln w="12700">
            <a:gradFill>
              <a:gsLst>
                <a:gs pos="0">
                  <a:schemeClr val="bg1"/>
                </a:gs>
                <a:gs pos="76000">
                  <a:schemeClr val="bg1">
                    <a:alpha val="0"/>
                  </a:schemeClr>
                </a:gs>
                <a:gs pos="100000">
                  <a:schemeClr val="bg1"/>
                </a:gs>
              </a:gsLst>
              <a:lin ang="54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p:cNvSpPr/>
          <p:nvPr/>
        </p:nvSpPr>
        <p:spPr>
          <a:xfrm>
            <a:off x="2228850" y="2829130"/>
            <a:ext cx="7734300" cy="1291187"/>
          </a:xfrm>
          <a:prstGeom prst="rect">
            <a:avLst/>
          </a:prstGeom>
        </p:spPr>
        <p:txBody>
          <a:bodyPr wrap="square">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white"/>
                </a:solidFill>
                <a:effectLst/>
                <a:uLnTx/>
                <a:uFillTx/>
                <a:latin typeface=".萍方-简" pitchFamily="34" charset="-122"/>
                <a:ea typeface=".萍方-简" pitchFamily="34" charset="-122"/>
                <a:cs typeface="Andalus" pitchFamily="18" charset="-78"/>
              </a:rPr>
              <a:t>谢</a:t>
            </a:r>
            <a:r>
              <a:rPr kumimoji="0" lang="zh-CN" altLang="en-US" sz="6600" b="0" i="0" u="none" strike="noStrike" kern="1200" cap="none" spc="0" normalizeH="0" baseline="0" noProof="0" dirty="0" smtClean="0">
                <a:ln>
                  <a:noFill/>
                </a:ln>
                <a:solidFill>
                  <a:prstClr val="white"/>
                </a:solidFill>
                <a:effectLst/>
                <a:uLnTx/>
                <a:uFillTx/>
                <a:latin typeface=".萍方-简" pitchFamily="34" charset="-122"/>
                <a:ea typeface=".萍方-简" pitchFamily="34" charset="-122"/>
                <a:cs typeface="Andalus" pitchFamily="18" charset="-78"/>
              </a:rPr>
              <a:t>谢观看</a:t>
            </a:r>
            <a:endParaRPr kumimoji="0" lang="en-US" altLang="zh-CN" sz="6600" b="0" i="0" u="none" strike="noStrike" kern="1200" cap="none" spc="0" normalizeH="0" baseline="0" noProof="0" dirty="0">
              <a:ln>
                <a:noFill/>
              </a:ln>
              <a:solidFill>
                <a:prstClr val="white"/>
              </a:solidFill>
              <a:effectLst/>
              <a:uLnTx/>
              <a:uFillTx/>
              <a:latin typeface=".萍方-简" pitchFamily="34" charset="-122"/>
              <a:ea typeface=".萍方-简" pitchFamily="34" charset="-122"/>
              <a:cs typeface="Andalus" pitchFamily="18" charset="-78"/>
            </a:endParaRPr>
          </a:p>
        </p:txBody>
      </p:sp>
      <p:grpSp>
        <p:nvGrpSpPr>
          <p:cNvPr id="15" name="组合 14"/>
          <p:cNvGrpSpPr/>
          <p:nvPr/>
        </p:nvGrpSpPr>
        <p:grpSpPr>
          <a:xfrm>
            <a:off x="5830857" y="2032345"/>
            <a:ext cx="530286" cy="605217"/>
            <a:chOff x="4279901" y="5935663"/>
            <a:chExt cx="292100" cy="333376"/>
          </a:xfrm>
          <a:solidFill>
            <a:schemeClr val="bg1"/>
          </a:solidFill>
        </p:grpSpPr>
        <p:sp>
          <p:nvSpPr>
            <p:cNvPr id="16" name="Freeform 874"/>
            <p:cNvSpPr>
              <a:spLocks noEditPoints="1"/>
            </p:cNvSpPr>
            <p:nvPr/>
          </p:nvSpPr>
          <p:spPr bwMode="auto">
            <a:xfrm>
              <a:off x="4476751" y="5935663"/>
              <a:ext cx="95250" cy="333375"/>
            </a:xfrm>
            <a:custGeom>
              <a:avLst/>
              <a:gdLst>
                <a:gd name="T0" fmla="*/ 0 w 60"/>
                <a:gd name="T1" fmla="*/ 0 h 210"/>
                <a:gd name="T2" fmla="*/ 0 w 60"/>
                <a:gd name="T3" fmla="*/ 210 h 210"/>
                <a:gd name="T4" fmla="*/ 60 w 60"/>
                <a:gd name="T5" fmla="*/ 210 h 210"/>
                <a:gd name="T6" fmla="*/ 60 w 60"/>
                <a:gd name="T7" fmla="*/ 0 h 210"/>
                <a:gd name="T8" fmla="*/ 0 w 60"/>
                <a:gd name="T9" fmla="*/ 0 h 210"/>
                <a:gd name="T10" fmla="*/ 43 w 60"/>
                <a:gd name="T11" fmla="*/ 157 h 210"/>
                <a:gd name="T12" fmla="*/ 17 w 60"/>
                <a:gd name="T13" fmla="*/ 157 h 210"/>
                <a:gd name="T14" fmla="*/ 17 w 60"/>
                <a:gd name="T15" fmla="*/ 131 h 210"/>
                <a:gd name="T16" fmla="*/ 43 w 60"/>
                <a:gd name="T17" fmla="*/ 131 h 210"/>
                <a:gd name="T18" fmla="*/ 43 w 60"/>
                <a:gd name="T19" fmla="*/ 157 h 210"/>
                <a:gd name="T20" fmla="*/ 43 w 60"/>
                <a:gd name="T21" fmla="*/ 105 h 210"/>
                <a:gd name="T22" fmla="*/ 17 w 60"/>
                <a:gd name="T23" fmla="*/ 105 h 210"/>
                <a:gd name="T24" fmla="*/ 17 w 60"/>
                <a:gd name="T25" fmla="*/ 78 h 210"/>
                <a:gd name="T26" fmla="*/ 43 w 60"/>
                <a:gd name="T27" fmla="*/ 78 h 210"/>
                <a:gd name="T28" fmla="*/ 43 w 60"/>
                <a:gd name="T29" fmla="*/ 105 h 210"/>
                <a:gd name="T30" fmla="*/ 43 w 60"/>
                <a:gd name="T31" fmla="*/ 52 h 210"/>
                <a:gd name="T32" fmla="*/ 17 w 60"/>
                <a:gd name="T33" fmla="*/ 52 h 210"/>
                <a:gd name="T34" fmla="*/ 17 w 60"/>
                <a:gd name="T35" fmla="*/ 26 h 210"/>
                <a:gd name="T36" fmla="*/ 43 w 60"/>
                <a:gd name="T37" fmla="*/ 26 h 210"/>
                <a:gd name="T38" fmla="*/ 43 w 60"/>
                <a:gd name="T39" fmla="*/ 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10">
                  <a:moveTo>
                    <a:pt x="0" y="0"/>
                  </a:moveTo>
                  <a:lnTo>
                    <a:pt x="0" y="210"/>
                  </a:lnTo>
                  <a:lnTo>
                    <a:pt x="60" y="210"/>
                  </a:lnTo>
                  <a:lnTo>
                    <a:pt x="60" y="0"/>
                  </a:lnTo>
                  <a:lnTo>
                    <a:pt x="0" y="0"/>
                  </a:lnTo>
                  <a:close/>
                  <a:moveTo>
                    <a:pt x="43" y="157"/>
                  </a:moveTo>
                  <a:lnTo>
                    <a:pt x="17" y="157"/>
                  </a:lnTo>
                  <a:lnTo>
                    <a:pt x="17" y="131"/>
                  </a:lnTo>
                  <a:lnTo>
                    <a:pt x="43" y="131"/>
                  </a:lnTo>
                  <a:lnTo>
                    <a:pt x="43" y="157"/>
                  </a:lnTo>
                  <a:close/>
                  <a:moveTo>
                    <a:pt x="43" y="105"/>
                  </a:moveTo>
                  <a:lnTo>
                    <a:pt x="17" y="105"/>
                  </a:lnTo>
                  <a:lnTo>
                    <a:pt x="17" y="78"/>
                  </a:lnTo>
                  <a:lnTo>
                    <a:pt x="43" y="78"/>
                  </a:lnTo>
                  <a:lnTo>
                    <a:pt x="43" y="105"/>
                  </a:lnTo>
                  <a:close/>
                  <a:moveTo>
                    <a:pt x="43" y="52"/>
                  </a:moveTo>
                  <a:lnTo>
                    <a:pt x="17" y="52"/>
                  </a:lnTo>
                  <a:lnTo>
                    <a:pt x="17" y="26"/>
                  </a:lnTo>
                  <a:lnTo>
                    <a:pt x="43" y="26"/>
                  </a:ln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7" name="Freeform 875"/>
            <p:cNvSpPr>
              <a:spLocks noEditPoints="1"/>
            </p:cNvSpPr>
            <p:nvPr/>
          </p:nvSpPr>
          <p:spPr bwMode="auto">
            <a:xfrm>
              <a:off x="4279901" y="5981701"/>
              <a:ext cx="166688" cy="287338"/>
            </a:xfrm>
            <a:custGeom>
              <a:avLst/>
              <a:gdLst>
                <a:gd name="T0" fmla="*/ 87 w 105"/>
                <a:gd name="T1" fmla="*/ 9 h 181"/>
                <a:gd name="T2" fmla="*/ 49 w 105"/>
                <a:gd name="T3" fmla="*/ 9 h 181"/>
                <a:gd name="T4" fmla="*/ 49 w 105"/>
                <a:gd name="T5" fmla="*/ 23 h 181"/>
                <a:gd name="T6" fmla="*/ 24 w 105"/>
                <a:gd name="T7" fmla="*/ 23 h 181"/>
                <a:gd name="T8" fmla="*/ 24 w 105"/>
                <a:gd name="T9" fmla="*/ 0 h 181"/>
                <a:gd name="T10" fmla="*/ 16 w 105"/>
                <a:gd name="T11" fmla="*/ 0 h 181"/>
                <a:gd name="T12" fmla="*/ 16 w 105"/>
                <a:gd name="T13" fmla="*/ 23 h 181"/>
                <a:gd name="T14" fmla="*/ 0 w 105"/>
                <a:gd name="T15" fmla="*/ 23 h 181"/>
                <a:gd name="T16" fmla="*/ 0 w 105"/>
                <a:gd name="T17" fmla="*/ 181 h 181"/>
                <a:gd name="T18" fmla="*/ 105 w 105"/>
                <a:gd name="T19" fmla="*/ 181 h 181"/>
                <a:gd name="T20" fmla="*/ 105 w 105"/>
                <a:gd name="T21" fmla="*/ 23 h 181"/>
                <a:gd name="T22" fmla="*/ 87 w 105"/>
                <a:gd name="T23" fmla="*/ 23 h 181"/>
                <a:gd name="T24" fmla="*/ 87 w 105"/>
                <a:gd name="T25" fmla="*/ 9 h 181"/>
                <a:gd name="T26" fmla="*/ 43 w 105"/>
                <a:gd name="T27" fmla="*/ 128 h 181"/>
                <a:gd name="T28" fmla="*/ 16 w 105"/>
                <a:gd name="T29" fmla="*/ 128 h 181"/>
                <a:gd name="T30" fmla="*/ 16 w 105"/>
                <a:gd name="T31" fmla="*/ 102 h 181"/>
                <a:gd name="T32" fmla="*/ 43 w 105"/>
                <a:gd name="T33" fmla="*/ 102 h 181"/>
                <a:gd name="T34" fmla="*/ 43 w 105"/>
                <a:gd name="T35" fmla="*/ 128 h 181"/>
                <a:gd name="T36" fmla="*/ 43 w 105"/>
                <a:gd name="T37" fmla="*/ 76 h 181"/>
                <a:gd name="T38" fmla="*/ 16 w 105"/>
                <a:gd name="T39" fmla="*/ 76 h 181"/>
                <a:gd name="T40" fmla="*/ 16 w 105"/>
                <a:gd name="T41" fmla="*/ 49 h 181"/>
                <a:gd name="T42" fmla="*/ 43 w 105"/>
                <a:gd name="T43" fmla="*/ 49 h 181"/>
                <a:gd name="T44" fmla="*/ 43 w 105"/>
                <a:gd name="T45" fmla="*/ 76 h 181"/>
                <a:gd name="T46" fmla="*/ 87 w 105"/>
                <a:gd name="T47" fmla="*/ 128 h 181"/>
                <a:gd name="T48" fmla="*/ 61 w 105"/>
                <a:gd name="T49" fmla="*/ 128 h 181"/>
                <a:gd name="T50" fmla="*/ 61 w 105"/>
                <a:gd name="T51" fmla="*/ 102 h 181"/>
                <a:gd name="T52" fmla="*/ 87 w 105"/>
                <a:gd name="T53" fmla="*/ 102 h 181"/>
                <a:gd name="T54" fmla="*/ 87 w 105"/>
                <a:gd name="T55" fmla="*/ 128 h 181"/>
                <a:gd name="T56" fmla="*/ 87 w 105"/>
                <a:gd name="T57" fmla="*/ 76 h 181"/>
                <a:gd name="T58" fmla="*/ 61 w 105"/>
                <a:gd name="T59" fmla="*/ 76 h 181"/>
                <a:gd name="T60" fmla="*/ 61 w 105"/>
                <a:gd name="T61" fmla="*/ 49 h 181"/>
                <a:gd name="T62" fmla="*/ 87 w 105"/>
                <a:gd name="T63" fmla="*/ 49 h 181"/>
                <a:gd name="T64" fmla="*/ 87 w 105"/>
                <a:gd name="T65" fmla="*/ 7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81">
                  <a:moveTo>
                    <a:pt x="87" y="9"/>
                  </a:moveTo>
                  <a:lnTo>
                    <a:pt x="49" y="9"/>
                  </a:lnTo>
                  <a:lnTo>
                    <a:pt x="49" y="23"/>
                  </a:lnTo>
                  <a:lnTo>
                    <a:pt x="24" y="23"/>
                  </a:lnTo>
                  <a:lnTo>
                    <a:pt x="24" y="0"/>
                  </a:lnTo>
                  <a:lnTo>
                    <a:pt x="16" y="0"/>
                  </a:lnTo>
                  <a:lnTo>
                    <a:pt x="16" y="23"/>
                  </a:lnTo>
                  <a:lnTo>
                    <a:pt x="0" y="23"/>
                  </a:lnTo>
                  <a:lnTo>
                    <a:pt x="0" y="181"/>
                  </a:lnTo>
                  <a:lnTo>
                    <a:pt x="105" y="181"/>
                  </a:lnTo>
                  <a:lnTo>
                    <a:pt x="105" y="23"/>
                  </a:lnTo>
                  <a:lnTo>
                    <a:pt x="87" y="23"/>
                  </a:lnTo>
                  <a:lnTo>
                    <a:pt x="87" y="9"/>
                  </a:lnTo>
                  <a:close/>
                  <a:moveTo>
                    <a:pt x="43" y="128"/>
                  </a:moveTo>
                  <a:lnTo>
                    <a:pt x="16" y="128"/>
                  </a:lnTo>
                  <a:lnTo>
                    <a:pt x="16" y="102"/>
                  </a:lnTo>
                  <a:lnTo>
                    <a:pt x="43" y="102"/>
                  </a:lnTo>
                  <a:lnTo>
                    <a:pt x="43" y="128"/>
                  </a:lnTo>
                  <a:close/>
                  <a:moveTo>
                    <a:pt x="43" y="76"/>
                  </a:moveTo>
                  <a:lnTo>
                    <a:pt x="16" y="76"/>
                  </a:lnTo>
                  <a:lnTo>
                    <a:pt x="16" y="49"/>
                  </a:lnTo>
                  <a:lnTo>
                    <a:pt x="43" y="49"/>
                  </a:lnTo>
                  <a:lnTo>
                    <a:pt x="43" y="76"/>
                  </a:lnTo>
                  <a:close/>
                  <a:moveTo>
                    <a:pt x="87" y="128"/>
                  </a:moveTo>
                  <a:lnTo>
                    <a:pt x="61" y="128"/>
                  </a:lnTo>
                  <a:lnTo>
                    <a:pt x="61" y="102"/>
                  </a:lnTo>
                  <a:lnTo>
                    <a:pt x="87" y="102"/>
                  </a:lnTo>
                  <a:lnTo>
                    <a:pt x="87" y="128"/>
                  </a:lnTo>
                  <a:close/>
                  <a:moveTo>
                    <a:pt x="87" y="76"/>
                  </a:moveTo>
                  <a:lnTo>
                    <a:pt x="61" y="76"/>
                  </a:lnTo>
                  <a:lnTo>
                    <a:pt x="61" y="49"/>
                  </a:lnTo>
                  <a:lnTo>
                    <a:pt x="87" y="49"/>
                  </a:lnTo>
                  <a:lnTo>
                    <a:pt x="87"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Tree>
    <p:extLst>
      <p:ext uri="{BB962C8B-B14F-4D97-AF65-F5344CB8AC3E}">
        <p14:creationId xmlns:p14="http://schemas.microsoft.com/office/powerpoint/2010/main" val="29315948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descr="C:\Users\Administrator\Desktop\素材23\294a363b9cb8548fec788c5219238b8.jpg"/>
          <p:cNvPicPr>
            <a:picLocks noChangeAspect="1" noChangeArrowheads="1"/>
          </p:cNvPicPr>
          <p:nvPr/>
        </p:nvPicPr>
        <p:blipFill>
          <a:blip r:embed="rId3" cstate="print"/>
          <a:srcRect/>
          <a:stretch>
            <a:fillRect/>
          </a:stretch>
        </p:blipFill>
        <p:spPr bwMode="auto">
          <a:xfrm>
            <a:off x="2486025" y="814388"/>
            <a:ext cx="8267700" cy="5629275"/>
          </a:xfrm>
          <a:prstGeom prst="rect">
            <a:avLst/>
          </a:prstGeom>
          <a:noFill/>
        </p:spPr>
      </p:pic>
      <p:sp>
        <p:nvSpPr>
          <p:cNvPr id="27" name="矩形 26"/>
          <p:cNvSpPr/>
          <p:nvPr/>
        </p:nvSpPr>
        <p:spPr>
          <a:xfrm>
            <a:off x="616656" y="578956"/>
            <a:ext cx="4577913" cy="830997"/>
          </a:xfrm>
          <a:prstGeom prst="rect">
            <a:avLst/>
          </a:prstGeom>
        </p:spPr>
        <p:txBody>
          <a:bodyPr wrap="square">
            <a:spAutoFit/>
          </a:bodyPr>
          <a:lstStyle/>
          <a:p>
            <a:r>
              <a:rPr lang="en-US" altLang="zh-CN" sz="4800" b="1" dirty="0" smtClean="0">
                <a:solidFill>
                  <a:schemeClr val="tx1">
                    <a:lumMod val="50000"/>
                    <a:lumOff val="50000"/>
                  </a:schemeClr>
                </a:solidFill>
              </a:rPr>
              <a:t>01</a:t>
            </a:r>
            <a:r>
              <a:rPr lang="zh-CN" altLang="en-US" sz="4800" b="1" dirty="0" smtClean="0">
                <a:solidFill>
                  <a:schemeClr val="tx1">
                    <a:lumMod val="50000"/>
                    <a:lumOff val="50000"/>
                  </a:schemeClr>
                </a:solidFill>
              </a:rPr>
              <a:t>建设背景</a:t>
            </a:r>
            <a:endParaRPr lang="zh-CN" altLang="en-US" sz="4800" b="1" dirty="0">
              <a:solidFill>
                <a:schemeClr val="tx1">
                  <a:lumMod val="50000"/>
                  <a:lumOff val="50000"/>
                </a:schemeClr>
              </a:solidFill>
            </a:endParaRPr>
          </a:p>
        </p:txBody>
      </p:sp>
      <p:sp>
        <p:nvSpPr>
          <p:cNvPr id="29" name="矩形 28"/>
          <p:cNvSpPr/>
          <p:nvPr/>
        </p:nvSpPr>
        <p:spPr>
          <a:xfrm>
            <a:off x="787939" y="1605065"/>
            <a:ext cx="3250661" cy="9991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1118681" y="1624522"/>
            <a:ext cx="417511" cy="35992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400675" y="1123950"/>
            <a:ext cx="2362200" cy="819150"/>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solidFill>
              </a:rPr>
              <a:t>还在人工记录临时工考勤？</a:t>
            </a:r>
            <a:endParaRPr lang="zh-CN" altLang="en-US" sz="1400" dirty="0">
              <a:solidFill>
                <a:schemeClr val="bg1"/>
              </a:solidFill>
            </a:endParaRPr>
          </a:p>
        </p:txBody>
      </p:sp>
      <p:sp>
        <p:nvSpPr>
          <p:cNvPr id="10" name="椭圆 9"/>
          <p:cNvSpPr/>
          <p:nvPr/>
        </p:nvSpPr>
        <p:spPr>
          <a:xfrm>
            <a:off x="2933700" y="1762125"/>
            <a:ext cx="2362200" cy="819150"/>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审批体系不智能，需要人为通知</a:t>
            </a:r>
            <a:r>
              <a:rPr lang="en-US" altLang="zh-CN" sz="1400" dirty="0" smtClean="0"/>
              <a:t>?</a:t>
            </a:r>
          </a:p>
        </p:txBody>
      </p:sp>
      <p:sp>
        <p:nvSpPr>
          <p:cNvPr id="11" name="椭圆 10"/>
          <p:cNvSpPr/>
          <p:nvPr/>
        </p:nvSpPr>
        <p:spPr>
          <a:xfrm>
            <a:off x="2638425" y="3038475"/>
            <a:ext cx="2362200" cy="819150"/>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审批工作流不能智能化配置？</a:t>
            </a:r>
            <a:endParaRPr lang="zh-CN" altLang="en-US" sz="1400" dirty="0"/>
          </a:p>
        </p:txBody>
      </p:sp>
      <p:sp>
        <p:nvSpPr>
          <p:cNvPr id="12" name="椭圆 11"/>
          <p:cNvSpPr/>
          <p:nvPr/>
        </p:nvSpPr>
        <p:spPr>
          <a:xfrm>
            <a:off x="2876550" y="4410075"/>
            <a:ext cx="2362200" cy="819150"/>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加班加点手工统计合算薪资</a:t>
            </a:r>
            <a:r>
              <a:rPr lang="en-US" altLang="zh-CN" sz="1400" dirty="0" smtClean="0"/>
              <a:t>?</a:t>
            </a:r>
          </a:p>
        </p:txBody>
      </p:sp>
      <p:sp>
        <p:nvSpPr>
          <p:cNvPr id="13" name="椭圆 12"/>
          <p:cNvSpPr/>
          <p:nvPr/>
        </p:nvSpPr>
        <p:spPr>
          <a:xfrm>
            <a:off x="4419600" y="5314950"/>
            <a:ext cx="2362200" cy="819150"/>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各种统计报表还在花精力人为去算？</a:t>
            </a:r>
          </a:p>
        </p:txBody>
      </p:sp>
      <p:sp>
        <p:nvSpPr>
          <p:cNvPr id="14" name="椭圆 13"/>
          <p:cNvSpPr/>
          <p:nvPr/>
        </p:nvSpPr>
        <p:spPr>
          <a:xfrm>
            <a:off x="6972300" y="5362575"/>
            <a:ext cx="2362200" cy="819150"/>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审批数据还在单独找负责人要？</a:t>
            </a:r>
          </a:p>
        </p:txBody>
      </p:sp>
      <p:sp>
        <p:nvSpPr>
          <p:cNvPr id="15" name="椭圆 14"/>
          <p:cNvSpPr/>
          <p:nvPr/>
        </p:nvSpPr>
        <p:spPr>
          <a:xfrm>
            <a:off x="8172450" y="4400550"/>
            <a:ext cx="2362200" cy="819150"/>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临时工和活动挂钩花费过多精力维护？</a:t>
            </a:r>
          </a:p>
        </p:txBody>
      </p:sp>
      <p:sp>
        <p:nvSpPr>
          <p:cNvPr id="16" name="椭圆 15"/>
          <p:cNvSpPr/>
          <p:nvPr/>
        </p:nvSpPr>
        <p:spPr>
          <a:xfrm>
            <a:off x="8201025" y="3086100"/>
            <a:ext cx="2362200" cy="819150"/>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临时工信息维护还需一个个手动录入？</a:t>
            </a:r>
            <a:endParaRPr lang="zh-CN" altLang="en-US" sz="1400" dirty="0"/>
          </a:p>
        </p:txBody>
      </p:sp>
      <p:sp>
        <p:nvSpPr>
          <p:cNvPr id="17" name="椭圆 16"/>
          <p:cNvSpPr/>
          <p:nvPr/>
        </p:nvSpPr>
        <p:spPr>
          <a:xfrm>
            <a:off x="8096250" y="1752600"/>
            <a:ext cx="2362200" cy="819150"/>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打卡黑名单不能有效识别？有无案底无从知道？</a:t>
            </a:r>
          </a:p>
        </p:txBody>
      </p:sp>
    </p:spTree>
    <p:extLst>
      <p:ext uri="{BB962C8B-B14F-4D97-AF65-F5344CB8AC3E}">
        <p14:creationId xmlns:p14="http://schemas.microsoft.com/office/powerpoint/2010/main" val="149626070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1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8" name="图片占位符 1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5000" b="25000"/>
          <a:stretch>
            <a:fillRect/>
          </a:stretch>
        </p:blipFill>
        <p:spPr>
          <a:xfrm>
            <a:off x="0" y="0"/>
            <a:ext cx="12192000" cy="4445540"/>
          </a:xfrm>
        </p:spPr>
      </p:pic>
      <p:sp>
        <p:nvSpPr>
          <p:cNvPr id="10" name="矩形 9"/>
          <p:cNvSpPr/>
          <p:nvPr/>
        </p:nvSpPr>
        <p:spPr>
          <a:xfrm>
            <a:off x="0" y="2762654"/>
            <a:ext cx="12192000" cy="1799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14651" y="3195495"/>
            <a:ext cx="6457950" cy="707886"/>
          </a:xfrm>
          <a:prstGeom prst="rect">
            <a:avLst/>
          </a:prstGeom>
        </p:spPr>
        <p:txBody>
          <a:bodyPr wrap="square">
            <a:spAutoFit/>
          </a:bodyPr>
          <a:lstStyle/>
          <a:p>
            <a:r>
              <a:rPr lang="en-US" altLang="zh-CN" sz="4000" b="1" dirty="0" smtClean="0">
                <a:solidFill>
                  <a:schemeClr val="tx1">
                    <a:lumMod val="75000"/>
                    <a:lumOff val="25000"/>
                  </a:schemeClr>
                </a:solidFill>
                <a:effectLst>
                  <a:reflection blurRad="6350" stA="50000" endA="300" endPos="50000" dist="29997" dir="5400000" sy="-100000" algn="bl" rotWithShape="0"/>
                </a:effectLst>
                <a:latin typeface="+mn-ea"/>
              </a:rPr>
              <a:t>PTMS</a:t>
            </a:r>
            <a:r>
              <a:rPr lang="zh-CN" altLang="en-US" sz="4000" b="1" dirty="0" smtClean="0">
                <a:solidFill>
                  <a:schemeClr val="tx1">
                    <a:lumMod val="75000"/>
                    <a:lumOff val="25000"/>
                  </a:schemeClr>
                </a:solidFill>
                <a:effectLst>
                  <a:reflection blurRad="6350" stA="50000" endA="300" endPos="50000" dist="29997" dir="5400000" sy="-100000" algn="bl" rotWithShape="0"/>
                </a:effectLst>
                <a:latin typeface="+mn-ea"/>
              </a:rPr>
              <a:t>临时工管理系统平台</a:t>
            </a:r>
            <a:endParaRPr lang="zh-CN" altLang="en-US" sz="4000" b="1" dirty="0">
              <a:solidFill>
                <a:schemeClr val="tx1">
                  <a:lumMod val="75000"/>
                  <a:lumOff val="25000"/>
                </a:schemeClr>
              </a:solidFill>
              <a:effectLst>
                <a:reflection blurRad="6350" stA="50000" endA="300" endPos="50000" dist="29997" dir="5400000" sy="-100000" algn="bl" rotWithShape="0"/>
              </a:effectLst>
              <a:latin typeface="+mn-ea"/>
            </a:endParaRPr>
          </a:p>
        </p:txBody>
      </p:sp>
    </p:spTree>
    <p:extLst>
      <p:ext uri="{BB962C8B-B14F-4D97-AF65-F5344CB8AC3E}">
        <p14:creationId xmlns:p14="http://schemas.microsoft.com/office/powerpoint/2010/main" val="1195138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Administrator\Desktop\84d6644ad7f817cb524fda67da0f7002.jpg"/>
          <p:cNvPicPr>
            <a:picLocks noChangeAspect="1" noChangeArrowheads="1"/>
          </p:cNvPicPr>
          <p:nvPr/>
        </p:nvPicPr>
        <p:blipFill>
          <a:blip r:embed="rId3" cstate="print"/>
          <a:srcRect/>
          <a:stretch>
            <a:fillRect/>
          </a:stretch>
        </p:blipFill>
        <p:spPr bwMode="auto">
          <a:xfrm>
            <a:off x="0" y="0"/>
            <a:ext cx="12192000" cy="6858000"/>
          </a:xfrm>
          <a:prstGeom prst="rect">
            <a:avLst/>
          </a:prstGeom>
          <a:solidFill>
            <a:schemeClr val="bg1"/>
          </a:solidFill>
        </p:spPr>
      </p:pic>
      <p:sp>
        <p:nvSpPr>
          <p:cNvPr id="17" name="矩形 16"/>
          <p:cNvSpPr/>
          <p:nvPr/>
        </p:nvSpPr>
        <p:spPr>
          <a:xfrm>
            <a:off x="-1" y="-1"/>
            <a:ext cx="12192001" cy="7019925"/>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13" name="矩形 12"/>
          <p:cNvSpPr/>
          <p:nvPr/>
        </p:nvSpPr>
        <p:spPr>
          <a:xfrm>
            <a:off x="495669" y="656372"/>
            <a:ext cx="3614876" cy="830997"/>
          </a:xfrm>
          <a:prstGeom prst="rect">
            <a:avLst/>
          </a:prstGeom>
        </p:spPr>
        <p:txBody>
          <a:bodyPr wrap="square">
            <a:spAutoFit/>
          </a:bodyPr>
          <a:lstStyle/>
          <a:p>
            <a:r>
              <a:rPr lang="en-US" altLang="zh-CN" sz="4800" b="1" dirty="0" smtClean="0">
                <a:solidFill>
                  <a:schemeClr val="bg1">
                    <a:lumMod val="95000"/>
                  </a:schemeClr>
                </a:solidFill>
              </a:rPr>
              <a:t>02</a:t>
            </a:r>
            <a:r>
              <a:rPr lang="zh-CN" altLang="en-US" sz="4800" b="1" dirty="0" smtClean="0">
                <a:solidFill>
                  <a:schemeClr val="bg1">
                    <a:lumMod val="95000"/>
                  </a:schemeClr>
                </a:solidFill>
              </a:rPr>
              <a:t>系统价值</a:t>
            </a:r>
            <a:endParaRPr lang="zh-CN" altLang="en-US" sz="4800" b="1" dirty="0">
              <a:solidFill>
                <a:schemeClr val="bg1">
                  <a:lumMod val="95000"/>
                </a:schemeClr>
              </a:solidFill>
            </a:endParaRPr>
          </a:p>
        </p:txBody>
      </p:sp>
      <p:sp>
        <p:nvSpPr>
          <p:cNvPr id="19" name="矩形 18"/>
          <p:cNvSpPr/>
          <p:nvPr/>
        </p:nvSpPr>
        <p:spPr>
          <a:xfrm>
            <a:off x="599062" y="1629586"/>
            <a:ext cx="4046706" cy="77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748828" y="1706193"/>
            <a:ext cx="417511" cy="3599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307325" y="2218725"/>
            <a:ext cx="4384778" cy="752287"/>
          </a:xfrm>
          <a:prstGeom prst="roundRect">
            <a:avLst/>
          </a:prstGeom>
          <a:solidFill>
            <a:schemeClr val="bg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自定义审批工作流，</a:t>
            </a:r>
            <a:r>
              <a:rPr lang="zh-CN" altLang="en-US" sz="2000" b="1" dirty="0">
                <a:solidFill>
                  <a:schemeClr val="tx1"/>
                </a:solidFill>
              </a:rPr>
              <a:t>契合集团战略</a:t>
            </a:r>
          </a:p>
        </p:txBody>
      </p:sp>
      <p:sp>
        <p:nvSpPr>
          <p:cNvPr id="10" name="圆角矩形 9"/>
          <p:cNvSpPr/>
          <p:nvPr/>
        </p:nvSpPr>
        <p:spPr>
          <a:xfrm>
            <a:off x="6347325" y="2218725"/>
            <a:ext cx="4384778" cy="752287"/>
          </a:xfrm>
          <a:prstGeom prst="roundRect">
            <a:avLst/>
          </a:prstGeom>
          <a:solidFill>
            <a:schemeClr val="bg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实现活动、人员、考勤集中</a:t>
            </a:r>
            <a:r>
              <a:rPr lang="zh-CN" altLang="en-US" sz="2000" b="1" dirty="0">
                <a:solidFill>
                  <a:schemeClr val="tx1"/>
                </a:solidFill>
              </a:rPr>
              <a:t>管控</a:t>
            </a:r>
          </a:p>
        </p:txBody>
      </p:sp>
      <p:sp>
        <p:nvSpPr>
          <p:cNvPr id="11" name="圆角矩形 10"/>
          <p:cNvSpPr/>
          <p:nvPr/>
        </p:nvSpPr>
        <p:spPr>
          <a:xfrm>
            <a:off x="3683325" y="5242725"/>
            <a:ext cx="4384778" cy="752287"/>
          </a:xfrm>
          <a:prstGeom prst="roundRect">
            <a:avLst/>
          </a:prstGeom>
          <a:solidFill>
            <a:schemeClr val="bg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临时工资源信息共享，实现资源集成</a:t>
            </a:r>
          </a:p>
        </p:txBody>
      </p:sp>
      <p:sp>
        <p:nvSpPr>
          <p:cNvPr id="12" name="圆角矩形 11"/>
          <p:cNvSpPr/>
          <p:nvPr/>
        </p:nvSpPr>
        <p:spPr>
          <a:xfrm>
            <a:off x="6419325" y="3802725"/>
            <a:ext cx="4384778" cy="752287"/>
          </a:xfrm>
          <a:prstGeom prst="roundRect">
            <a:avLst/>
          </a:prstGeom>
          <a:solidFill>
            <a:schemeClr val="bg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降低工作强度，提高工作效率</a:t>
            </a:r>
          </a:p>
        </p:txBody>
      </p:sp>
      <p:sp>
        <p:nvSpPr>
          <p:cNvPr id="15" name="圆角矩形 14"/>
          <p:cNvSpPr/>
          <p:nvPr/>
        </p:nvSpPr>
        <p:spPr>
          <a:xfrm>
            <a:off x="1379325" y="3730725"/>
            <a:ext cx="4384778" cy="752287"/>
          </a:xfrm>
          <a:prstGeom prst="roundRect">
            <a:avLst/>
          </a:prstGeom>
          <a:solidFill>
            <a:schemeClr val="bg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实现临时用工薪资和成本统计合算</a:t>
            </a:r>
            <a:endParaRPr lang="zh-CN" altLang="en-US" sz="2000" b="1" dirty="0">
              <a:solidFill>
                <a:schemeClr val="tx1"/>
              </a:solidFill>
            </a:endParaRPr>
          </a:p>
        </p:txBody>
      </p:sp>
    </p:spTree>
    <p:extLst>
      <p:ext uri="{BB962C8B-B14F-4D97-AF65-F5344CB8AC3E}">
        <p14:creationId xmlns:p14="http://schemas.microsoft.com/office/powerpoint/2010/main" val="405895576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616656" y="578956"/>
            <a:ext cx="4577913" cy="830997"/>
          </a:xfrm>
          <a:prstGeom prst="rect">
            <a:avLst/>
          </a:prstGeom>
        </p:spPr>
        <p:txBody>
          <a:bodyPr wrap="square">
            <a:spAutoFit/>
          </a:bodyPr>
          <a:lstStyle/>
          <a:p>
            <a:r>
              <a:rPr lang="en-US" altLang="zh-CN" sz="4800" b="1" dirty="0" smtClean="0">
                <a:solidFill>
                  <a:schemeClr val="tx1">
                    <a:lumMod val="50000"/>
                    <a:lumOff val="50000"/>
                  </a:schemeClr>
                </a:solidFill>
              </a:rPr>
              <a:t>03</a:t>
            </a:r>
            <a:r>
              <a:rPr lang="zh-CN" altLang="en-US" sz="4800" b="1" dirty="0" smtClean="0">
                <a:solidFill>
                  <a:schemeClr val="tx1">
                    <a:lumMod val="50000"/>
                    <a:lumOff val="50000"/>
                  </a:schemeClr>
                </a:solidFill>
              </a:rPr>
              <a:t>解决方案</a:t>
            </a:r>
            <a:endParaRPr lang="zh-CN" altLang="en-US" sz="4800" b="1" dirty="0">
              <a:solidFill>
                <a:schemeClr val="tx1">
                  <a:lumMod val="50000"/>
                  <a:lumOff val="50000"/>
                </a:schemeClr>
              </a:solidFill>
            </a:endParaRPr>
          </a:p>
        </p:txBody>
      </p:sp>
      <p:sp>
        <p:nvSpPr>
          <p:cNvPr id="29" name="矩形 28"/>
          <p:cNvSpPr/>
          <p:nvPr/>
        </p:nvSpPr>
        <p:spPr>
          <a:xfrm>
            <a:off x="787939" y="1605065"/>
            <a:ext cx="3250661" cy="9991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1118681" y="1624522"/>
            <a:ext cx="417511" cy="35992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817" name="Picture 1" descr="C:\Users\Administrator\Desktop\51yuansu.com___5b6d5f6c5f6d8 [转换]-01.png"/>
          <p:cNvPicPr>
            <a:picLocks noChangeAspect="1" noChangeArrowheads="1"/>
          </p:cNvPicPr>
          <p:nvPr/>
        </p:nvPicPr>
        <p:blipFill>
          <a:blip r:embed="rId3" cstate="print"/>
          <a:srcRect/>
          <a:stretch>
            <a:fillRect/>
          </a:stretch>
        </p:blipFill>
        <p:spPr bwMode="auto">
          <a:xfrm>
            <a:off x="466725" y="1123951"/>
            <a:ext cx="11363325" cy="5704007"/>
          </a:xfrm>
          <a:prstGeom prst="rect">
            <a:avLst/>
          </a:prstGeom>
          <a:noFill/>
        </p:spPr>
      </p:pic>
    </p:spTree>
    <p:extLst>
      <p:ext uri="{BB962C8B-B14F-4D97-AF65-F5344CB8AC3E}">
        <p14:creationId xmlns:p14="http://schemas.microsoft.com/office/powerpoint/2010/main" val="149626070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descr="C:\Users\ADMINI~1\AppData\Local\Temp\WeChat Files\b576cfab30751f4c7417f17fdfd745d.png"/>
          <p:cNvPicPr>
            <a:picLocks noChangeAspect="1" noChangeArrowheads="1"/>
          </p:cNvPicPr>
          <p:nvPr/>
        </p:nvPicPr>
        <p:blipFill>
          <a:blip r:embed="rId2" cstate="print"/>
          <a:srcRect/>
          <a:stretch>
            <a:fillRect/>
          </a:stretch>
        </p:blipFill>
        <p:spPr bwMode="auto">
          <a:xfrm>
            <a:off x="0" y="-885825"/>
            <a:ext cx="12600000" cy="8406384"/>
          </a:xfrm>
          <a:prstGeom prst="rect">
            <a:avLst/>
          </a:prstGeom>
          <a:solidFill>
            <a:schemeClr val="tx1">
              <a:lumMod val="95000"/>
              <a:lumOff val="5000"/>
            </a:schemeClr>
          </a:solidFill>
        </p:spPr>
      </p:pic>
      <p:sp>
        <p:nvSpPr>
          <p:cNvPr id="88" name="矩形 87"/>
          <p:cNvSpPr/>
          <p:nvPr/>
        </p:nvSpPr>
        <p:spPr>
          <a:xfrm>
            <a:off x="0" y="-161925"/>
            <a:ext cx="13220700" cy="7019925"/>
          </a:xfrm>
          <a:prstGeom prst="rect">
            <a:avLst/>
          </a:prstGeom>
          <a:solidFill>
            <a:schemeClr val="bg1">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Group 1033"/>
          <p:cNvGrpSpPr/>
          <p:nvPr/>
        </p:nvGrpSpPr>
        <p:grpSpPr>
          <a:xfrm>
            <a:off x="7394735" y="-523875"/>
            <a:ext cx="5368765" cy="4367674"/>
            <a:chOff x="3595443" y="2212754"/>
            <a:chExt cx="4872800" cy="3964189"/>
          </a:xfrm>
        </p:grpSpPr>
        <p:sp>
          <p:nvSpPr>
            <p:cNvPr id="7" name="Freeform 29"/>
            <p:cNvSpPr>
              <a:spLocks/>
            </p:cNvSpPr>
            <p:nvPr/>
          </p:nvSpPr>
          <p:spPr bwMode="auto">
            <a:xfrm>
              <a:off x="3595443" y="3469717"/>
              <a:ext cx="3767789" cy="2707226"/>
            </a:xfrm>
            <a:custGeom>
              <a:avLst/>
              <a:gdLst>
                <a:gd name="T0" fmla="*/ 1453 w 1542"/>
                <a:gd name="T1" fmla="*/ 0 h 1107"/>
                <a:gd name="T2" fmla="*/ 1050 w 1542"/>
                <a:gd name="T3" fmla="*/ 457 h 1107"/>
                <a:gd name="T4" fmla="*/ 1035 w 1542"/>
                <a:gd name="T5" fmla="*/ 429 h 1107"/>
                <a:gd name="T6" fmla="*/ 1019 w 1542"/>
                <a:gd name="T7" fmla="*/ 398 h 1107"/>
                <a:gd name="T8" fmla="*/ 1003 w 1542"/>
                <a:gd name="T9" fmla="*/ 368 h 1107"/>
                <a:gd name="T10" fmla="*/ 987 w 1542"/>
                <a:gd name="T11" fmla="*/ 338 h 1107"/>
                <a:gd name="T12" fmla="*/ 970 w 1542"/>
                <a:gd name="T13" fmla="*/ 308 h 1107"/>
                <a:gd name="T14" fmla="*/ 953 w 1542"/>
                <a:gd name="T15" fmla="*/ 278 h 1107"/>
                <a:gd name="T16" fmla="*/ 908 w 1542"/>
                <a:gd name="T17" fmla="*/ 200 h 1107"/>
                <a:gd name="T18" fmla="*/ 863 w 1542"/>
                <a:gd name="T19" fmla="*/ 275 h 1107"/>
                <a:gd name="T20" fmla="*/ 840 w 1542"/>
                <a:gd name="T21" fmla="*/ 312 h 1107"/>
                <a:gd name="T22" fmla="*/ 817 w 1542"/>
                <a:gd name="T23" fmla="*/ 350 h 1107"/>
                <a:gd name="T24" fmla="*/ 772 w 1542"/>
                <a:gd name="T25" fmla="*/ 426 h 1107"/>
                <a:gd name="T26" fmla="*/ 727 w 1542"/>
                <a:gd name="T27" fmla="*/ 501 h 1107"/>
                <a:gd name="T28" fmla="*/ 704 w 1542"/>
                <a:gd name="T29" fmla="*/ 539 h 1107"/>
                <a:gd name="T30" fmla="*/ 681 w 1542"/>
                <a:gd name="T31" fmla="*/ 576 h 1107"/>
                <a:gd name="T32" fmla="*/ 590 w 1542"/>
                <a:gd name="T33" fmla="*/ 726 h 1107"/>
                <a:gd name="T34" fmla="*/ 544 w 1542"/>
                <a:gd name="T35" fmla="*/ 801 h 1107"/>
                <a:gd name="T36" fmla="*/ 524 w 1542"/>
                <a:gd name="T37" fmla="*/ 834 h 1107"/>
                <a:gd name="T38" fmla="*/ 398 w 1542"/>
                <a:gd name="T39" fmla="*/ 658 h 1107"/>
                <a:gd name="T40" fmla="*/ 379 w 1542"/>
                <a:gd name="T41" fmla="*/ 630 h 1107"/>
                <a:gd name="T42" fmla="*/ 359 w 1542"/>
                <a:gd name="T43" fmla="*/ 655 h 1107"/>
                <a:gd name="T44" fmla="*/ 269 w 1542"/>
                <a:gd name="T45" fmla="*/ 766 h 1107"/>
                <a:gd name="T46" fmla="*/ 179 w 1542"/>
                <a:gd name="T47" fmla="*/ 877 h 1107"/>
                <a:gd name="T48" fmla="*/ 89 w 1542"/>
                <a:gd name="T49" fmla="*/ 987 h 1107"/>
                <a:gd name="T50" fmla="*/ 0 w 1542"/>
                <a:gd name="T51" fmla="*/ 1096 h 1107"/>
                <a:gd name="T52" fmla="*/ 0 w 1542"/>
                <a:gd name="T53" fmla="*/ 1107 h 1107"/>
                <a:gd name="T54" fmla="*/ 8 w 1542"/>
                <a:gd name="T55" fmla="*/ 1107 h 1107"/>
                <a:gd name="T56" fmla="*/ 105 w 1542"/>
                <a:gd name="T57" fmla="*/ 1001 h 1107"/>
                <a:gd name="T58" fmla="*/ 203 w 1542"/>
                <a:gd name="T59" fmla="*/ 897 h 1107"/>
                <a:gd name="T60" fmla="*/ 300 w 1542"/>
                <a:gd name="T61" fmla="*/ 793 h 1107"/>
                <a:gd name="T62" fmla="*/ 374 w 1542"/>
                <a:gd name="T63" fmla="*/ 713 h 1107"/>
                <a:gd name="T64" fmla="*/ 498 w 1542"/>
                <a:gd name="T65" fmla="*/ 912 h 1107"/>
                <a:gd name="T66" fmla="*/ 524 w 1542"/>
                <a:gd name="T67" fmla="*/ 953 h 1107"/>
                <a:gd name="T68" fmla="*/ 553 w 1542"/>
                <a:gd name="T69" fmla="*/ 911 h 1107"/>
                <a:gd name="T70" fmla="*/ 603 w 1542"/>
                <a:gd name="T71" fmla="*/ 839 h 1107"/>
                <a:gd name="T72" fmla="*/ 652 w 1542"/>
                <a:gd name="T73" fmla="*/ 766 h 1107"/>
                <a:gd name="T74" fmla="*/ 751 w 1542"/>
                <a:gd name="T75" fmla="*/ 621 h 1107"/>
                <a:gd name="T76" fmla="*/ 776 w 1542"/>
                <a:gd name="T77" fmla="*/ 585 h 1107"/>
                <a:gd name="T78" fmla="*/ 801 w 1542"/>
                <a:gd name="T79" fmla="*/ 549 h 1107"/>
                <a:gd name="T80" fmla="*/ 851 w 1542"/>
                <a:gd name="T81" fmla="*/ 476 h 1107"/>
                <a:gd name="T82" fmla="*/ 901 w 1542"/>
                <a:gd name="T83" fmla="*/ 405 h 1107"/>
                <a:gd name="T84" fmla="*/ 909 w 1542"/>
                <a:gd name="T85" fmla="*/ 419 h 1107"/>
                <a:gd name="T86" fmla="*/ 925 w 1542"/>
                <a:gd name="T87" fmla="*/ 449 h 1107"/>
                <a:gd name="T88" fmla="*/ 942 w 1542"/>
                <a:gd name="T89" fmla="*/ 479 h 1107"/>
                <a:gd name="T90" fmla="*/ 959 w 1542"/>
                <a:gd name="T91" fmla="*/ 509 h 1107"/>
                <a:gd name="T92" fmla="*/ 976 w 1542"/>
                <a:gd name="T93" fmla="*/ 539 h 1107"/>
                <a:gd name="T94" fmla="*/ 993 w 1542"/>
                <a:gd name="T95" fmla="*/ 568 h 1107"/>
                <a:gd name="T96" fmla="*/ 1029 w 1542"/>
                <a:gd name="T97" fmla="*/ 630 h 1107"/>
                <a:gd name="T98" fmla="*/ 1542 w 1542"/>
                <a:gd name="T99" fmla="*/ 89 h 1107"/>
                <a:gd name="T100" fmla="*/ 1453 w 1542"/>
                <a:gd name="T101"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2" h="1107">
                  <a:moveTo>
                    <a:pt x="1453" y="0"/>
                  </a:moveTo>
                  <a:cubicBezTo>
                    <a:pt x="1443" y="8"/>
                    <a:pt x="1133" y="362"/>
                    <a:pt x="1050" y="457"/>
                  </a:cubicBezTo>
                  <a:cubicBezTo>
                    <a:pt x="1045" y="448"/>
                    <a:pt x="1040" y="438"/>
                    <a:pt x="1035" y="429"/>
                  </a:cubicBezTo>
                  <a:cubicBezTo>
                    <a:pt x="1030" y="419"/>
                    <a:pt x="1025" y="408"/>
                    <a:pt x="1019" y="398"/>
                  </a:cubicBezTo>
                  <a:cubicBezTo>
                    <a:pt x="1014" y="388"/>
                    <a:pt x="1009" y="378"/>
                    <a:pt x="1003" y="368"/>
                  </a:cubicBezTo>
                  <a:cubicBezTo>
                    <a:pt x="998" y="358"/>
                    <a:pt x="992" y="348"/>
                    <a:pt x="987" y="338"/>
                  </a:cubicBezTo>
                  <a:cubicBezTo>
                    <a:pt x="970" y="308"/>
                    <a:pt x="970" y="308"/>
                    <a:pt x="970" y="308"/>
                  </a:cubicBezTo>
                  <a:cubicBezTo>
                    <a:pt x="964" y="298"/>
                    <a:pt x="959" y="288"/>
                    <a:pt x="953" y="278"/>
                  </a:cubicBezTo>
                  <a:cubicBezTo>
                    <a:pt x="908" y="200"/>
                    <a:pt x="908" y="200"/>
                    <a:pt x="908" y="200"/>
                  </a:cubicBezTo>
                  <a:cubicBezTo>
                    <a:pt x="863" y="275"/>
                    <a:pt x="863" y="275"/>
                    <a:pt x="863" y="275"/>
                  </a:cubicBezTo>
                  <a:cubicBezTo>
                    <a:pt x="840" y="312"/>
                    <a:pt x="840" y="312"/>
                    <a:pt x="840" y="312"/>
                  </a:cubicBezTo>
                  <a:cubicBezTo>
                    <a:pt x="832" y="325"/>
                    <a:pt x="825" y="338"/>
                    <a:pt x="817" y="350"/>
                  </a:cubicBezTo>
                  <a:cubicBezTo>
                    <a:pt x="772" y="426"/>
                    <a:pt x="772" y="426"/>
                    <a:pt x="772" y="426"/>
                  </a:cubicBezTo>
                  <a:cubicBezTo>
                    <a:pt x="727" y="501"/>
                    <a:pt x="727" y="501"/>
                    <a:pt x="727" y="501"/>
                  </a:cubicBezTo>
                  <a:cubicBezTo>
                    <a:pt x="704" y="539"/>
                    <a:pt x="704" y="539"/>
                    <a:pt x="704" y="539"/>
                  </a:cubicBezTo>
                  <a:cubicBezTo>
                    <a:pt x="681" y="576"/>
                    <a:pt x="681" y="576"/>
                    <a:pt x="681" y="576"/>
                  </a:cubicBezTo>
                  <a:cubicBezTo>
                    <a:pt x="590" y="726"/>
                    <a:pt x="590" y="726"/>
                    <a:pt x="590" y="726"/>
                  </a:cubicBezTo>
                  <a:cubicBezTo>
                    <a:pt x="544" y="801"/>
                    <a:pt x="544" y="801"/>
                    <a:pt x="544" y="801"/>
                  </a:cubicBezTo>
                  <a:cubicBezTo>
                    <a:pt x="537" y="812"/>
                    <a:pt x="530" y="823"/>
                    <a:pt x="524" y="834"/>
                  </a:cubicBezTo>
                  <a:cubicBezTo>
                    <a:pt x="398" y="658"/>
                    <a:pt x="398" y="658"/>
                    <a:pt x="398" y="658"/>
                  </a:cubicBezTo>
                  <a:cubicBezTo>
                    <a:pt x="379" y="630"/>
                    <a:pt x="379" y="630"/>
                    <a:pt x="379" y="630"/>
                  </a:cubicBezTo>
                  <a:cubicBezTo>
                    <a:pt x="359" y="655"/>
                    <a:pt x="359" y="655"/>
                    <a:pt x="359" y="655"/>
                  </a:cubicBezTo>
                  <a:cubicBezTo>
                    <a:pt x="269" y="766"/>
                    <a:pt x="269" y="766"/>
                    <a:pt x="269" y="766"/>
                  </a:cubicBezTo>
                  <a:cubicBezTo>
                    <a:pt x="179" y="877"/>
                    <a:pt x="179" y="877"/>
                    <a:pt x="179" y="877"/>
                  </a:cubicBezTo>
                  <a:cubicBezTo>
                    <a:pt x="89" y="987"/>
                    <a:pt x="89" y="987"/>
                    <a:pt x="89" y="987"/>
                  </a:cubicBezTo>
                  <a:cubicBezTo>
                    <a:pt x="0" y="1096"/>
                    <a:pt x="0" y="1096"/>
                    <a:pt x="0" y="1096"/>
                  </a:cubicBezTo>
                  <a:cubicBezTo>
                    <a:pt x="0" y="1107"/>
                    <a:pt x="0" y="1107"/>
                    <a:pt x="0" y="1107"/>
                  </a:cubicBezTo>
                  <a:cubicBezTo>
                    <a:pt x="8" y="1107"/>
                    <a:pt x="8" y="1107"/>
                    <a:pt x="8" y="1107"/>
                  </a:cubicBezTo>
                  <a:cubicBezTo>
                    <a:pt x="105" y="1001"/>
                    <a:pt x="105" y="1001"/>
                    <a:pt x="105" y="1001"/>
                  </a:cubicBezTo>
                  <a:cubicBezTo>
                    <a:pt x="203" y="897"/>
                    <a:pt x="203" y="897"/>
                    <a:pt x="203" y="897"/>
                  </a:cubicBezTo>
                  <a:cubicBezTo>
                    <a:pt x="300" y="793"/>
                    <a:pt x="300" y="793"/>
                    <a:pt x="300" y="793"/>
                  </a:cubicBezTo>
                  <a:cubicBezTo>
                    <a:pt x="374" y="713"/>
                    <a:pt x="374" y="713"/>
                    <a:pt x="374" y="713"/>
                  </a:cubicBezTo>
                  <a:cubicBezTo>
                    <a:pt x="498" y="912"/>
                    <a:pt x="498" y="912"/>
                    <a:pt x="498" y="912"/>
                  </a:cubicBezTo>
                  <a:cubicBezTo>
                    <a:pt x="524" y="953"/>
                    <a:pt x="524" y="953"/>
                    <a:pt x="524" y="953"/>
                  </a:cubicBezTo>
                  <a:cubicBezTo>
                    <a:pt x="553" y="911"/>
                    <a:pt x="553" y="911"/>
                    <a:pt x="553" y="911"/>
                  </a:cubicBezTo>
                  <a:cubicBezTo>
                    <a:pt x="570" y="887"/>
                    <a:pt x="586" y="863"/>
                    <a:pt x="603" y="839"/>
                  </a:cubicBezTo>
                  <a:cubicBezTo>
                    <a:pt x="652" y="766"/>
                    <a:pt x="652" y="766"/>
                    <a:pt x="652" y="766"/>
                  </a:cubicBezTo>
                  <a:cubicBezTo>
                    <a:pt x="751" y="621"/>
                    <a:pt x="751" y="621"/>
                    <a:pt x="751" y="621"/>
                  </a:cubicBezTo>
                  <a:cubicBezTo>
                    <a:pt x="776" y="585"/>
                    <a:pt x="776" y="585"/>
                    <a:pt x="776" y="585"/>
                  </a:cubicBezTo>
                  <a:cubicBezTo>
                    <a:pt x="801" y="549"/>
                    <a:pt x="801" y="549"/>
                    <a:pt x="801" y="549"/>
                  </a:cubicBezTo>
                  <a:cubicBezTo>
                    <a:pt x="851" y="476"/>
                    <a:pt x="851" y="476"/>
                    <a:pt x="851" y="476"/>
                  </a:cubicBezTo>
                  <a:cubicBezTo>
                    <a:pt x="901" y="405"/>
                    <a:pt x="901" y="405"/>
                    <a:pt x="901" y="405"/>
                  </a:cubicBezTo>
                  <a:cubicBezTo>
                    <a:pt x="903" y="410"/>
                    <a:pt x="906" y="415"/>
                    <a:pt x="909" y="419"/>
                  </a:cubicBezTo>
                  <a:cubicBezTo>
                    <a:pt x="914" y="430"/>
                    <a:pt x="919" y="439"/>
                    <a:pt x="925" y="449"/>
                  </a:cubicBezTo>
                  <a:cubicBezTo>
                    <a:pt x="930" y="459"/>
                    <a:pt x="936" y="469"/>
                    <a:pt x="942" y="479"/>
                  </a:cubicBezTo>
                  <a:cubicBezTo>
                    <a:pt x="947" y="489"/>
                    <a:pt x="953" y="499"/>
                    <a:pt x="959" y="509"/>
                  </a:cubicBezTo>
                  <a:cubicBezTo>
                    <a:pt x="976" y="539"/>
                    <a:pt x="976" y="539"/>
                    <a:pt x="976" y="539"/>
                  </a:cubicBezTo>
                  <a:cubicBezTo>
                    <a:pt x="993" y="568"/>
                    <a:pt x="993" y="568"/>
                    <a:pt x="993" y="568"/>
                  </a:cubicBezTo>
                  <a:cubicBezTo>
                    <a:pt x="1029" y="630"/>
                    <a:pt x="1029" y="630"/>
                    <a:pt x="1029" y="630"/>
                  </a:cubicBezTo>
                  <a:cubicBezTo>
                    <a:pt x="1029" y="630"/>
                    <a:pt x="1534" y="101"/>
                    <a:pt x="1542" y="89"/>
                  </a:cubicBezTo>
                  <a:lnTo>
                    <a:pt x="1453"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30"/>
            <p:cNvSpPr>
              <a:spLocks/>
            </p:cNvSpPr>
            <p:nvPr/>
          </p:nvSpPr>
          <p:spPr bwMode="auto">
            <a:xfrm>
              <a:off x="6737852" y="3036603"/>
              <a:ext cx="642953" cy="354555"/>
            </a:xfrm>
            <a:custGeom>
              <a:avLst/>
              <a:gdLst>
                <a:gd name="T0" fmla="*/ 194 w 263"/>
                <a:gd name="T1" fmla="*/ 144 h 145"/>
                <a:gd name="T2" fmla="*/ 0 w 263"/>
                <a:gd name="T3" fmla="*/ 138 h 145"/>
                <a:gd name="T4" fmla="*/ 72 w 263"/>
                <a:gd name="T5" fmla="*/ 57 h 145"/>
                <a:gd name="T6" fmla="*/ 212 w 263"/>
                <a:gd name="T7" fmla="*/ 15 h 145"/>
                <a:gd name="T8" fmla="*/ 237 w 263"/>
                <a:gd name="T9" fmla="*/ 8 h 145"/>
                <a:gd name="T10" fmla="*/ 238 w 263"/>
                <a:gd name="T11" fmla="*/ 7 h 145"/>
                <a:gd name="T12" fmla="*/ 263 w 263"/>
                <a:gd name="T13" fmla="*/ 0 h 145"/>
                <a:gd name="T14" fmla="*/ 212 w 263"/>
                <a:gd name="T15" fmla="*/ 145 h 145"/>
                <a:gd name="T16" fmla="*/ 194 w 263"/>
                <a:gd name="T17" fmla="*/ 14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5">
                  <a:moveTo>
                    <a:pt x="194" y="144"/>
                  </a:moveTo>
                  <a:cubicBezTo>
                    <a:pt x="0" y="138"/>
                    <a:pt x="0" y="138"/>
                    <a:pt x="0" y="138"/>
                  </a:cubicBezTo>
                  <a:cubicBezTo>
                    <a:pt x="72" y="57"/>
                    <a:pt x="72" y="57"/>
                    <a:pt x="72" y="57"/>
                  </a:cubicBezTo>
                  <a:cubicBezTo>
                    <a:pt x="212" y="15"/>
                    <a:pt x="212" y="15"/>
                    <a:pt x="212" y="15"/>
                  </a:cubicBezTo>
                  <a:cubicBezTo>
                    <a:pt x="218" y="14"/>
                    <a:pt x="227" y="11"/>
                    <a:pt x="237" y="8"/>
                  </a:cubicBezTo>
                  <a:cubicBezTo>
                    <a:pt x="238" y="7"/>
                    <a:pt x="238" y="7"/>
                    <a:pt x="238" y="7"/>
                  </a:cubicBezTo>
                  <a:cubicBezTo>
                    <a:pt x="247" y="4"/>
                    <a:pt x="257" y="1"/>
                    <a:pt x="263" y="0"/>
                  </a:cubicBezTo>
                  <a:cubicBezTo>
                    <a:pt x="212" y="145"/>
                    <a:pt x="212" y="145"/>
                    <a:pt x="212" y="145"/>
                  </a:cubicBezTo>
                  <a:cubicBezTo>
                    <a:pt x="204" y="144"/>
                    <a:pt x="196" y="144"/>
                    <a:pt x="194" y="144"/>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31"/>
            <p:cNvSpPr>
              <a:spLocks/>
            </p:cNvSpPr>
            <p:nvPr/>
          </p:nvSpPr>
          <p:spPr bwMode="auto">
            <a:xfrm>
              <a:off x="7443860" y="3362214"/>
              <a:ext cx="334915" cy="677065"/>
            </a:xfrm>
            <a:custGeom>
              <a:avLst/>
              <a:gdLst>
                <a:gd name="T0" fmla="*/ 0 w 137"/>
                <a:gd name="T1" fmla="*/ 68 h 277"/>
                <a:gd name="T2" fmla="*/ 137 w 137"/>
                <a:gd name="T3" fmla="*/ 0 h 277"/>
                <a:gd name="T4" fmla="*/ 132 w 137"/>
                <a:gd name="T5" fmla="*/ 30 h 277"/>
                <a:gd name="T6" fmla="*/ 131 w 137"/>
                <a:gd name="T7" fmla="*/ 30 h 277"/>
                <a:gd name="T8" fmla="*/ 128 w 137"/>
                <a:gd name="T9" fmla="*/ 46 h 277"/>
                <a:gd name="T10" fmla="*/ 126 w 137"/>
                <a:gd name="T11" fmla="*/ 59 h 277"/>
                <a:gd name="T12" fmla="*/ 109 w 137"/>
                <a:gd name="T13" fmla="*/ 192 h 277"/>
                <a:gd name="T14" fmla="*/ 41 w 137"/>
                <a:gd name="T15" fmla="*/ 277 h 277"/>
                <a:gd name="T16" fmla="*/ 0 w 137"/>
                <a:gd name="T17" fmla="*/ 6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77">
                  <a:moveTo>
                    <a:pt x="0" y="68"/>
                  </a:moveTo>
                  <a:cubicBezTo>
                    <a:pt x="137" y="0"/>
                    <a:pt x="137" y="0"/>
                    <a:pt x="137" y="0"/>
                  </a:cubicBezTo>
                  <a:cubicBezTo>
                    <a:pt x="136" y="9"/>
                    <a:pt x="134" y="19"/>
                    <a:pt x="132" y="30"/>
                  </a:cubicBezTo>
                  <a:cubicBezTo>
                    <a:pt x="131" y="30"/>
                    <a:pt x="131" y="30"/>
                    <a:pt x="131" y="30"/>
                  </a:cubicBezTo>
                  <a:cubicBezTo>
                    <a:pt x="130" y="36"/>
                    <a:pt x="129" y="41"/>
                    <a:pt x="128" y="46"/>
                  </a:cubicBezTo>
                  <a:cubicBezTo>
                    <a:pt x="127" y="51"/>
                    <a:pt x="126" y="56"/>
                    <a:pt x="126" y="59"/>
                  </a:cubicBezTo>
                  <a:cubicBezTo>
                    <a:pt x="109" y="192"/>
                    <a:pt x="109" y="192"/>
                    <a:pt x="109" y="192"/>
                  </a:cubicBezTo>
                  <a:cubicBezTo>
                    <a:pt x="41" y="277"/>
                    <a:pt x="41" y="277"/>
                    <a:pt x="41" y="277"/>
                  </a:cubicBezTo>
                  <a:lnTo>
                    <a:pt x="0" y="6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32"/>
            <p:cNvSpPr>
              <a:spLocks/>
            </p:cNvSpPr>
            <p:nvPr/>
          </p:nvSpPr>
          <p:spPr bwMode="auto">
            <a:xfrm>
              <a:off x="7083103" y="2237562"/>
              <a:ext cx="1358265" cy="1508149"/>
            </a:xfrm>
            <a:custGeom>
              <a:avLst/>
              <a:gdLst>
                <a:gd name="T0" fmla="*/ 50 w 556"/>
                <a:gd name="T1" fmla="*/ 617 h 617"/>
                <a:gd name="T2" fmla="*/ 14 w 556"/>
                <a:gd name="T3" fmla="*/ 603 h 617"/>
                <a:gd name="T4" fmla="*/ 3 w 556"/>
                <a:gd name="T5" fmla="*/ 550 h 617"/>
                <a:gd name="T6" fmla="*/ 37 w 556"/>
                <a:gd name="T7" fmla="*/ 451 h 617"/>
                <a:gd name="T8" fmla="*/ 184 w 556"/>
                <a:gd name="T9" fmla="*/ 247 h 617"/>
                <a:gd name="T10" fmla="*/ 506 w 556"/>
                <a:gd name="T11" fmla="*/ 7 h 617"/>
                <a:gd name="T12" fmla="*/ 537 w 556"/>
                <a:gd name="T13" fmla="*/ 0 h 617"/>
                <a:gd name="T14" fmla="*/ 547 w 556"/>
                <a:gd name="T15" fmla="*/ 2 h 617"/>
                <a:gd name="T16" fmla="*/ 547 w 556"/>
                <a:gd name="T17" fmla="*/ 3 h 617"/>
                <a:gd name="T18" fmla="*/ 549 w 556"/>
                <a:gd name="T19" fmla="*/ 48 h 617"/>
                <a:gd name="T20" fmla="*/ 350 w 556"/>
                <a:gd name="T21" fmla="*/ 397 h 617"/>
                <a:gd name="T22" fmla="*/ 165 w 556"/>
                <a:gd name="T23" fmla="*/ 568 h 617"/>
                <a:gd name="T24" fmla="*/ 72 w 556"/>
                <a:gd name="T25" fmla="*/ 614 h 617"/>
                <a:gd name="T26" fmla="*/ 50 w 556"/>
                <a:gd name="T2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6" h="617">
                  <a:moveTo>
                    <a:pt x="50" y="617"/>
                  </a:moveTo>
                  <a:cubicBezTo>
                    <a:pt x="35" y="617"/>
                    <a:pt x="23" y="612"/>
                    <a:pt x="14" y="603"/>
                  </a:cubicBezTo>
                  <a:cubicBezTo>
                    <a:pt x="4" y="591"/>
                    <a:pt x="0" y="574"/>
                    <a:pt x="3" y="550"/>
                  </a:cubicBezTo>
                  <a:cubicBezTo>
                    <a:pt x="6" y="523"/>
                    <a:pt x="17" y="490"/>
                    <a:pt x="37" y="451"/>
                  </a:cubicBezTo>
                  <a:cubicBezTo>
                    <a:pt x="69" y="391"/>
                    <a:pt x="119" y="320"/>
                    <a:pt x="184" y="247"/>
                  </a:cubicBezTo>
                  <a:cubicBezTo>
                    <a:pt x="292" y="124"/>
                    <a:pt x="427" y="33"/>
                    <a:pt x="506" y="7"/>
                  </a:cubicBezTo>
                  <a:cubicBezTo>
                    <a:pt x="519" y="2"/>
                    <a:pt x="529" y="0"/>
                    <a:pt x="537" y="0"/>
                  </a:cubicBezTo>
                  <a:cubicBezTo>
                    <a:pt x="541" y="0"/>
                    <a:pt x="545" y="1"/>
                    <a:pt x="547" y="2"/>
                  </a:cubicBezTo>
                  <a:cubicBezTo>
                    <a:pt x="547" y="3"/>
                    <a:pt x="547" y="3"/>
                    <a:pt x="547" y="3"/>
                  </a:cubicBezTo>
                  <a:cubicBezTo>
                    <a:pt x="550" y="5"/>
                    <a:pt x="556" y="15"/>
                    <a:pt x="549" y="48"/>
                  </a:cubicBezTo>
                  <a:cubicBezTo>
                    <a:pt x="532" y="126"/>
                    <a:pt x="463" y="269"/>
                    <a:pt x="350" y="397"/>
                  </a:cubicBezTo>
                  <a:cubicBezTo>
                    <a:pt x="285" y="471"/>
                    <a:pt x="221" y="530"/>
                    <a:pt x="165" y="568"/>
                  </a:cubicBezTo>
                  <a:cubicBezTo>
                    <a:pt x="129" y="593"/>
                    <a:pt x="98" y="609"/>
                    <a:pt x="72" y="614"/>
                  </a:cubicBezTo>
                  <a:cubicBezTo>
                    <a:pt x="64" y="616"/>
                    <a:pt x="57" y="617"/>
                    <a:pt x="50" y="617"/>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3"/>
            <p:cNvSpPr>
              <a:spLocks/>
            </p:cNvSpPr>
            <p:nvPr/>
          </p:nvSpPr>
          <p:spPr bwMode="auto">
            <a:xfrm>
              <a:off x="7197843" y="3168915"/>
              <a:ext cx="461024" cy="420711"/>
            </a:xfrm>
            <a:custGeom>
              <a:avLst/>
              <a:gdLst>
                <a:gd name="T0" fmla="*/ 32 w 189"/>
                <a:gd name="T1" fmla="*/ 0 h 172"/>
                <a:gd name="T2" fmla="*/ 0 w 189"/>
                <a:gd name="T3" fmla="*/ 53 h 172"/>
                <a:gd name="T4" fmla="*/ 139 w 189"/>
                <a:gd name="T5" fmla="*/ 172 h 172"/>
                <a:gd name="T6" fmla="*/ 189 w 189"/>
                <a:gd name="T7" fmla="*/ 132 h 172"/>
                <a:gd name="T8" fmla="*/ 32 w 189"/>
                <a:gd name="T9" fmla="*/ 0 h 172"/>
              </a:gdLst>
              <a:ahLst/>
              <a:cxnLst>
                <a:cxn ang="0">
                  <a:pos x="T0" y="T1"/>
                </a:cxn>
                <a:cxn ang="0">
                  <a:pos x="T2" y="T3"/>
                </a:cxn>
                <a:cxn ang="0">
                  <a:pos x="T4" y="T5"/>
                </a:cxn>
                <a:cxn ang="0">
                  <a:pos x="T6" y="T7"/>
                </a:cxn>
                <a:cxn ang="0">
                  <a:pos x="T8" y="T9"/>
                </a:cxn>
              </a:cxnLst>
              <a:rect l="0" t="0" r="r" b="b"/>
              <a:pathLst>
                <a:path w="189" h="172">
                  <a:moveTo>
                    <a:pt x="32" y="0"/>
                  </a:moveTo>
                  <a:cubicBezTo>
                    <a:pt x="32" y="0"/>
                    <a:pt x="3" y="41"/>
                    <a:pt x="0" y="53"/>
                  </a:cubicBezTo>
                  <a:cubicBezTo>
                    <a:pt x="139" y="172"/>
                    <a:pt x="139" y="172"/>
                    <a:pt x="139" y="172"/>
                  </a:cubicBezTo>
                  <a:cubicBezTo>
                    <a:pt x="139" y="172"/>
                    <a:pt x="160" y="159"/>
                    <a:pt x="189" y="132"/>
                  </a:cubicBezTo>
                  <a:lnTo>
                    <a:pt x="32"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4"/>
            <p:cNvSpPr>
              <a:spLocks/>
            </p:cNvSpPr>
            <p:nvPr/>
          </p:nvSpPr>
          <p:spPr bwMode="auto">
            <a:xfrm>
              <a:off x="7165798" y="3326035"/>
              <a:ext cx="347319" cy="300803"/>
            </a:xfrm>
            <a:custGeom>
              <a:avLst/>
              <a:gdLst>
                <a:gd name="T0" fmla="*/ 7 w 142"/>
                <a:gd name="T1" fmla="*/ 0 h 123"/>
                <a:gd name="T2" fmla="*/ 0 w 142"/>
                <a:gd name="T3" fmla="*/ 12 h 123"/>
                <a:gd name="T4" fmla="*/ 131 w 142"/>
                <a:gd name="T5" fmla="*/ 123 h 123"/>
                <a:gd name="T6" fmla="*/ 142 w 142"/>
                <a:gd name="T7" fmla="*/ 116 h 123"/>
                <a:gd name="T8" fmla="*/ 7 w 142"/>
                <a:gd name="T9" fmla="*/ 0 h 123"/>
              </a:gdLst>
              <a:ahLst/>
              <a:cxnLst>
                <a:cxn ang="0">
                  <a:pos x="T0" y="T1"/>
                </a:cxn>
                <a:cxn ang="0">
                  <a:pos x="T2" y="T3"/>
                </a:cxn>
                <a:cxn ang="0">
                  <a:pos x="T4" y="T5"/>
                </a:cxn>
                <a:cxn ang="0">
                  <a:pos x="T6" y="T7"/>
                </a:cxn>
                <a:cxn ang="0">
                  <a:pos x="T8" y="T9"/>
                </a:cxn>
              </a:cxnLst>
              <a:rect l="0" t="0" r="r" b="b"/>
              <a:pathLst>
                <a:path w="142" h="123">
                  <a:moveTo>
                    <a:pt x="7" y="0"/>
                  </a:moveTo>
                  <a:cubicBezTo>
                    <a:pt x="7" y="0"/>
                    <a:pt x="1" y="9"/>
                    <a:pt x="0" y="12"/>
                  </a:cubicBezTo>
                  <a:cubicBezTo>
                    <a:pt x="131" y="123"/>
                    <a:pt x="131" y="123"/>
                    <a:pt x="131" y="123"/>
                  </a:cubicBezTo>
                  <a:cubicBezTo>
                    <a:pt x="131" y="123"/>
                    <a:pt x="142" y="117"/>
                    <a:pt x="142" y="116"/>
                  </a:cubicBezTo>
                  <a:lnTo>
                    <a:pt x="7"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5"/>
            <p:cNvSpPr>
              <a:spLocks/>
            </p:cNvSpPr>
            <p:nvPr/>
          </p:nvSpPr>
          <p:spPr bwMode="auto">
            <a:xfrm>
              <a:off x="8040297" y="2212754"/>
              <a:ext cx="427946" cy="433115"/>
            </a:xfrm>
            <a:custGeom>
              <a:avLst/>
              <a:gdLst>
                <a:gd name="T0" fmla="*/ 112 w 175"/>
                <a:gd name="T1" fmla="*/ 177 h 177"/>
                <a:gd name="T2" fmla="*/ 155 w 175"/>
                <a:gd name="T3" fmla="*/ 12 h 177"/>
                <a:gd name="T4" fmla="*/ 0 w 175"/>
                <a:gd name="T5" fmla="*/ 75 h 177"/>
                <a:gd name="T6" fmla="*/ 112 w 175"/>
                <a:gd name="T7" fmla="*/ 177 h 177"/>
              </a:gdLst>
              <a:ahLst/>
              <a:cxnLst>
                <a:cxn ang="0">
                  <a:pos x="T0" y="T1"/>
                </a:cxn>
                <a:cxn ang="0">
                  <a:pos x="T2" y="T3"/>
                </a:cxn>
                <a:cxn ang="0">
                  <a:pos x="T4" y="T5"/>
                </a:cxn>
                <a:cxn ang="0">
                  <a:pos x="T6" y="T7"/>
                </a:cxn>
              </a:cxnLst>
              <a:rect l="0" t="0" r="r" b="b"/>
              <a:pathLst>
                <a:path w="175" h="177">
                  <a:moveTo>
                    <a:pt x="112" y="177"/>
                  </a:moveTo>
                  <a:cubicBezTo>
                    <a:pt x="151" y="100"/>
                    <a:pt x="175" y="27"/>
                    <a:pt x="155" y="12"/>
                  </a:cubicBezTo>
                  <a:cubicBezTo>
                    <a:pt x="137" y="0"/>
                    <a:pt x="69" y="26"/>
                    <a:pt x="0" y="75"/>
                  </a:cubicBezTo>
                  <a:lnTo>
                    <a:pt x="112" y="17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6"/>
            <p:cNvSpPr>
              <a:spLocks/>
            </p:cNvSpPr>
            <p:nvPr/>
          </p:nvSpPr>
          <p:spPr bwMode="auto">
            <a:xfrm>
              <a:off x="6975600" y="3482121"/>
              <a:ext cx="394868" cy="359723"/>
            </a:xfrm>
            <a:custGeom>
              <a:avLst/>
              <a:gdLst>
                <a:gd name="T0" fmla="*/ 131 w 162"/>
                <a:gd name="T1" fmla="*/ 147 h 147"/>
                <a:gd name="T2" fmla="*/ 127 w 162"/>
                <a:gd name="T3" fmla="*/ 146 h 147"/>
                <a:gd name="T4" fmla="*/ 121 w 162"/>
                <a:gd name="T5" fmla="*/ 145 h 147"/>
                <a:gd name="T6" fmla="*/ 24 w 162"/>
                <a:gd name="T7" fmla="*/ 70 h 147"/>
                <a:gd name="T8" fmla="*/ 14 w 162"/>
                <a:gd name="T9" fmla="*/ 56 h 147"/>
                <a:gd name="T10" fmla="*/ 13 w 162"/>
                <a:gd name="T11" fmla="*/ 54 h 147"/>
                <a:gd name="T12" fmla="*/ 7 w 162"/>
                <a:gd name="T13" fmla="*/ 43 h 147"/>
                <a:gd name="T14" fmla="*/ 21 w 162"/>
                <a:gd name="T15" fmla="*/ 13 h 147"/>
                <a:gd name="T16" fmla="*/ 56 w 162"/>
                <a:gd name="T17" fmla="*/ 0 h 147"/>
                <a:gd name="T18" fmla="*/ 56 w 162"/>
                <a:gd name="T19" fmla="*/ 0 h 147"/>
                <a:gd name="T20" fmla="*/ 57 w 162"/>
                <a:gd name="T21" fmla="*/ 2 h 147"/>
                <a:gd name="T22" fmla="*/ 59 w 162"/>
                <a:gd name="T23" fmla="*/ 8 h 147"/>
                <a:gd name="T24" fmla="*/ 162 w 162"/>
                <a:gd name="T25" fmla="*/ 88 h 147"/>
                <a:gd name="T26" fmla="*/ 162 w 162"/>
                <a:gd name="T27" fmla="*/ 88 h 147"/>
                <a:gd name="T28" fmla="*/ 161 w 162"/>
                <a:gd name="T29" fmla="*/ 103 h 147"/>
                <a:gd name="T30" fmla="*/ 131 w 162"/>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47">
                  <a:moveTo>
                    <a:pt x="131" y="147"/>
                  </a:moveTo>
                  <a:cubicBezTo>
                    <a:pt x="130" y="147"/>
                    <a:pt x="128" y="147"/>
                    <a:pt x="127" y="146"/>
                  </a:cubicBezTo>
                  <a:cubicBezTo>
                    <a:pt x="125" y="146"/>
                    <a:pt x="123" y="145"/>
                    <a:pt x="121" y="145"/>
                  </a:cubicBezTo>
                  <a:cubicBezTo>
                    <a:pt x="98" y="136"/>
                    <a:pt x="51" y="104"/>
                    <a:pt x="24" y="70"/>
                  </a:cubicBezTo>
                  <a:cubicBezTo>
                    <a:pt x="20" y="65"/>
                    <a:pt x="16" y="60"/>
                    <a:pt x="14" y="56"/>
                  </a:cubicBezTo>
                  <a:cubicBezTo>
                    <a:pt x="13" y="54"/>
                    <a:pt x="13" y="54"/>
                    <a:pt x="13" y="54"/>
                  </a:cubicBezTo>
                  <a:cubicBezTo>
                    <a:pt x="11" y="51"/>
                    <a:pt x="8" y="47"/>
                    <a:pt x="7" y="43"/>
                  </a:cubicBezTo>
                  <a:cubicBezTo>
                    <a:pt x="0" y="25"/>
                    <a:pt x="16" y="16"/>
                    <a:pt x="21" y="13"/>
                  </a:cubicBezTo>
                  <a:cubicBezTo>
                    <a:pt x="29" y="8"/>
                    <a:pt x="41" y="4"/>
                    <a:pt x="56" y="0"/>
                  </a:cubicBezTo>
                  <a:cubicBezTo>
                    <a:pt x="56" y="0"/>
                    <a:pt x="56" y="0"/>
                    <a:pt x="56" y="0"/>
                  </a:cubicBezTo>
                  <a:cubicBezTo>
                    <a:pt x="57" y="2"/>
                    <a:pt x="57" y="2"/>
                    <a:pt x="57" y="2"/>
                  </a:cubicBezTo>
                  <a:cubicBezTo>
                    <a:pt x="57" y="3"/>
                    <a:pt x="58" y="5"/>
                    <a:pt x="59" y="8"/>
                  </a:cubicBezTo>
                  <a:cubicBezTo>
                    <a:pt x="68" y="26"/>
                    <a:pt x="97" y="70"/>
                    <a:pt x="162" y="88"/>
                  </a:cubicBezTo>
                  <a:cubicBezTo>
                    <a:pt x="162" y="88"/>
                    <a:pt x="162" y="88"/>
                    <a:pt x="162" y="88"/>
                  </a:cubicBezTo>
                  <a:cubicBezTo>
                    <a:pt x="162" y="88"/>
                    <a:pt x="162" y="94"/>
                    <a:pt x="161" y="103"/>
                  </a:cubicBezTo>
                  <a:cubicBezTo>
                    <a:pt x="157" y="131"/>
                    <a:pt x="147" y="147"/>
                    <a:pt x="131" y="14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7"/>
            <p:cNvSpPr>
              <a:spLocks/>
            </p:cNvSpPr>
            <p:nvPr/>
          </p:nvSpPr>
          <p:spPr bwMode="auto">
            <a:xfrm>
              <a:off x="7669204" y="2753372"/>
              <a:ext cx="339049" cy="340083"/>
            </a:xfrm>
            <a:custGeom>
              <a:avLst/>
              <a:gdLst>
                <a:gd name="T0" fmla="*/ 117 w 139"/>
                <a:gd name="T1" fmla="*/ 109 h 139"/>
                <a:gd name="T2" fmla="*/ 30 w 139"/>
                <a:gd name="T3" fmla="*/ 117 h 139"/>
                <a:gd name="T4" fmla="*/ 22 w 139"/>
                <a:gd name="T5" fmla="*/ 30 h 139"/>
                <a:gd name="T6" fmla="*/ 109 w 139"/>
                <a:gd name="T7" fmla="*/ 22 h 139"/>
                <a:gd name="T8" fmla="*/ 117 w 139"/>
                <a:gd name="T9" fmla="*/ 109 h 139"/>
              </a:gdLst>
              <a:ahLst/>
              <a:cxnLst>
                <a:cxn ang="0">
                  <a:pos x="T0" y="T1"/>
                </a:cxn>
                <a:cxn ang="0">
                  <a:pos x="T2" y="T3"/>
                </a:cxn>
                <a:cxn ang="0">
                  <a:pos x="T4" y="T5"/>
                </a:cxn>
                <a:cxn ang="0">
                  <a:pos x="T6" y="T7"/>
                </a:cxn>
                <a:cxn ang="0">
                  <a:pos x="T8" y="T9"/>
                </a:cxn>
              </a:cxnLst>
              <a:rect l="0" t="0" r="r" b="b"/>
              <a:pathLst>
                <a:path w="139" h="139">
                  <a:moveTo>
                    <a:pt x="117" y="109"/>
                  </a:moveTo>
                  <a:cubicBezTo>
                    <a:pt x="95" y="135"/>
                    <a:pt x="56" y="139"/>
                    <a:pt x="30" y="117"/>
                  </a:cubicBezTo>
                  <a:cubicBezTo>
                    <a:pt x="4" y="95"/>
                    <a:pt x="0" y="56"/>
                    <a:pt x="22" y="30"/>
                  </a:cubicBezTo>
                  <a:cubicBezTo>
                    <a:pt x="44" y="4"/>
                    <a:pt x="83" y="0"/>
                    <a:pt x="109" y="22"/>
                  </a:cubicBezTo>
                  <a:cubicBezTo>
                    <a:pt x="135" y="44"/>
                    <a:pt x="139" y="83"/>
                    <a:pt x="117" y="109"/>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8"/>
            <p:cNvSpPr>
              <a:spLocks/>
            </p:cNvSpPr>
            <p:nvPr/>
          </p:nvSpPr>
          <p:spPr bwMode="auto">
            <a:xfrm>
              <a:off x="7708484" y="2792652"/>
              <a:ext cx="261523" cy="261523"/>
            </a:xfrm>
            <a:custGeom>
              <a:avLst/>
              <a:gdLst>
                <a:gd name="T0" fmla="*/ 90 w 107"/>
                <a:gd name="T1" fmla="*/ 84 h 107"/>
                <a:gd name="T2" fmla="*/ 23 w 107"/>
                <a:gd name="T3" fmla="*/ 90 h 107"/>
                <a:gd name="T4" fmla="*/ 17 w 107"/>
                <a:gd name="T5" fmla="*/ 23 h 107"/>
                <a:gd name="T6" fmla="*/ 84 w 107"/>
                <a:gd name="T7" fmla="*/ 17 h 107"/>
                <a:gd name="T8" fmla="*/ 90 w 107"/>
                <a:gd name="T9" fmla="*/ 84 h 107"/>
              </a:gdLst>
              <a:ahLst/>
              <a:cxnLst>
                <a:cxn ang="0">
                  <a:pos x="T0" y="T1"/>
                </a:cxn>
                <a:cxn ang="0">
                  <a:pos x="T2" y="T3"/>
                </a:cxn>
                <a:cxn ang="0">
                  <a:pos x="T4" y="T5"/>
                </a:cxn>
                <a:cxn ang="0">
                  <a:pos x="T6" y="T7"/>
                </a:cxn>
                <a:cxn ang="0">
                  <a:pos x="T8" y="T9"/>
                </a:cxn>
              </a:cxnLst>
              <a:rect l="0" t="0" r="r" b="b"/>
              <a:pathLst>
                <a:path w="107" h="107">
                  <a:moveTo>
                    <a:pt x="90" y="84"/>
                  </a:moveTo>
                  <a:cubicBezTo>
                    <a:pt x="73" y="104"/>
                    <a:pt x="43" y="107"/>
                    <a:pt x="23" y="90"/>
                  </a:cubicBezTo>
                  <a:cubicBezTo>
                    <a:pt x="3" y="73"/>
                    <a:pt x="0" y="43"/>
                    <a:pt x="17" y="23"/>
                  </a:cubicBezTo>
                  <a:cubicBezTo>
                    <a:pt x="34" y="3"/>
                    <a:pt x="64" y="0"/>
                    <a:pt x="84" y="17"/>
                  </a:cubicBezTo>
                  <a:cubicBezTo>
                    <a:pt x="104" y="34"/>
                    <a:pt x="107" y="64"/>
                    <a:pt x="90" y="8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TextBox 32"/>
          <p:cNvSpPr txBox="1"/>
          <p:nvPr/>
        </p:nvSpPr>
        <p:spPr>
          <a:xfrm>
            <a:off x="1158811" y="2147172"/>
            <a:ext cx="800220"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mj-lt"/>
                <a:cs typeface="Lato Regular"/>
              </a:rPr>
              <a:t>发起人</a:t>
            </a:r>
            <a:endParaRPr lang="id-ID" sz="1600" b="1" dirty="0">
              <a:solidFill>
                <a:schemeClr val="tx1">
                  <a:lumMod val="75000"/>
                  <a:lumOff val="25000"/>
                </a:schemeClr>
              </a:solidFill>
              <a:latin typeface="+mj-lt"/>
              <a:cs typeface="Lato Regular"/>
            </a:endParaRPr>
          </a:p>
        </p:txBody>
      </p:sp>
      <p:sp>
        <p:nvSpPr>
          <p:cNvPr id="36" name="TextBox 35"/>
          <p:cNvSpPr txBox="1"/>
          <p:nvPr/>
        </p:nvSpPr>
        <p:spPr>
          <a:xfrm>
            <a:off x="2734826" y="2175747"/>
            <a:ext cx="1005404"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mj-lt"/>
                <a:cs typeface="Lato Regular"/>
              </a:rPr>
              <a:t>发起活动</a:t>
            </a:r>
            <a:endParaRPr lang="id-ID" sz="1600" b="1" dirty="0">
              <a:solidFill>
                <a:schemeClr val="tx1">
                  <a:lumMod val="75000"/>
                  <a:lumOff val="25000"/>
                </a:schemeClr>
              </a:solidFill>
              <a:latin typeface="+mj-lt"/>
              <a:cs typeface="Lato Regular"/>
            </a:endParaRPr>
          </a:p>
        </p:txBody>
      </p:sp>
      <p:sp>
        <p:nvSpPr>
          <p:cNvPr id="55" name="Freeform 123"/>
          <p:cNvSpPr>
            <a:spLocks noChangeArrowheads="1"/>
          </p:cNvSpPr>
          <p:nvPr/>
        </p:nvSpPr>
        <p:spPr bwMode="auto">
          <a:xfrm>
            <a:off x="422999" y="6150588"/>
            <a:ext cx="483505" cy="494836"/>
          </a:xfrm>
          <a:custGeom>
            <a:avLst/>
            <a:gdLst>
              <a:gd name="T0" fmla="*/ 123628 w 452"/>
              <a:gd name="T1" fmla="*/ 135490 h 462"/>
              <a:gd name="T2" fmla="*/ 123628 w 452"/>
              <a:gd name="T3" fmla="*/ 135490 h 462"/>
              <a:gd name="T4" fmla="*/ 195108 w 452"/>
              <a:gd name="T5" fmla="*/ 11703 h 462"/>
              <a:gd name="T6" fmla="*/ 195108 w 452"/>
              <a:gd name="T7" fmla="*/ 8102 h 462"/>
              <a:gd name="T8" fmla="*/ 191062 w 452"/>
              <a:gd name="T9" fmla="*/ 8102 h 462"/>
              <a:gd name="T10" fmla="*/ 71480 w 452"/>
              <a:gd name="T11" fmla="*/ 80124 h 462"/>
              <a:gd name="T12" fmla="*/ 4046 w 452"/>
              <a:gd name="T13" fmla="*/ 135490 h 462"/>
              <a:gd name="T14" fmla="*/ 15735 w 452"/>
              <a:gd name="T15" fmla="*/ 147644 h 462"/>
              <a:gd name="T16" fmla="*/ 39561 w 452"/>
              <a:gd name="T17" fmla="*/ 139542 h 462"/>
              <a:gd name="T18" fmla="*/ 67883 w 452"/>
              <a:gd name="T19" fmla="*/ 167450 h 462"/>
              <a:gd name="T20" fmla="*/ 59791 w 452"/>
              <a:gd name="T21" fmla="*/ 191307 h 462"/>
              <a:gd name="T22" fmla="*/ 67883 w 452"/>
              <a:gd name="T23" fmla="*/ 203461 h 462"/>
              <a:gd name="T24" fmla="*/ 123628 w 452"/>
              <a:gd name="T25" fmla="*/ 135490 h 462"/>
              <a:gd name="T26" fmla="*/ 135317 w 452"/>
              <a:gd name="T27" fmla="*/ 67520 h 462"/>
              <a:gd name="T28" fmla="*/ 135317 w 452"/>
              <a:gd name="T29" fmla="*/ 67520 h 462"/>
              <a:gd name="T30" fmla="*/ 135317 w 452"/>
              <a:gd name="T31" fmla="*/ 43663 h 462"/>
              <a:gd name="T32" fmla="*/ 159143 w 452"/>
              <a:gd name="T33" fmla="*/ 43663 h 462"/>
              <a:gd name="T34" fmla="*/ 159143 w 452"/>
              <a:gd name="T35" fmla="*/ 67520 h 462"/>
              <a:gd name="T36" fmla="*/ 135317 w 452"/>
              <a:gd name="T37" fmla="*/ 67520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2"/>
          </a:solidFill>
          <a:ln>
            <a:noFill/>
          </a:ln>
          <a:effectLst/>
          <a:extLst/>
        </p:spPr>
        <p:txBody>
          <a:bodyPr wrap="none" lIns="34290" tIns="17145" rIns="34290" bIns="17145" anchor="ctr"/>
          <a:lstStyle/>
          <a:p>
            <a:endParaRPr lang="en-US"/>
          </a:p>
        </p:txBody>
      </p:sp>
      <p:sp>
        <p:nvSpPr>
          <p:cNvPr id="59" name="TextBox 58"/>
          <p:cNvSpPr txBox="1"/>
          <p:nvPr/>
        </p:nvSpPr>
        <p:spPr>
          <a:xfrm>
            <a:off x="4487425" y="2156697"/>
            <a:ext cx="1005403"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mj-lt"/>
                <a:cs typeface="Lato Regular"/>
              </a:rPr>
              <a:t>逐级审批</a:t>
            </a:r>
            <a:endParaRPr lang="id-ID" sz="1600" b="1" dirty="0">
              <a:solidFill>
                <a:schemeClr val="tx1">
                  <a:lumMod val="75000"/>
                  <a:lumOff val="25000"/>
                </a:schemeClr>
              </a:solidFill>
              <a:latin typeface="+mj-lt"/>
              <a:cs typeface="Lato Regular"/>
            </a:endParaRPr>
          </a:p>
        </p:txBody>
      </p:sp>
      <p:sp>
        <p:nvSpPr>
          <p:cNvPr id="61" name="TextBox 60"/>
          <p:cNvSpPr txBox="1"/>
          <p:nvPr/>
        </p:nvSpPr>
        <p:spPr>
          <a:xfrm>
            <a:off x="4554099" y="3280647"/>
            <a:ext cx="1005404"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mj-lt"/>
                <a:cs typeface="Lato Regular"/>
              </a:rPr>
              <a:t>审核结果</a:t>
            </a:r>
            <a:endParaRPr lang="id-ID" sz="1600" b="1" dirty="0">
              <a:solidFill>
                <a:schemeClr val="tx1">
                  <a:lumMod val="75000"/>
                  <a:lumOff val="25000"/>
                </a:schemeClr>
              </a:solidFill>
              <a:latin typeface="+mj-lt"/>
              <a:cs typeface="Lato Regular"/>
            </a:endParaRPr>
          </a:p>
        </p:txBody>
      </p:sp>
      <p:sp>
        <p:nvSpPr>
          <p:cNvPr id="62" name="TextBox 61"/>
          <p:cNvSpPr txBox="1"/>
          <p:nvPr/>
        </p:nvSpPr>
        <p:spPr>
          <a:xfrm>
            <a:off x="4666216" y="4271247"/>
            <a:ext cx="800220"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mj-lt"/>
                <a:cs typeface="Lato Regular"/>
              </a:rPr>
              <a:t>发起人</a:t>
            </a:r>
            <a:endParaRPr lang="id-ID" sz="1600" b="1" dirty="0">
              <a:solidFill>
                <a:schemeClr val="tx1">
                  <a:lumMod val="75000"/>
                  <a:lumOff val="25000"/>
                </a:schemeClr>
              </a:solidFill>
              <a:latin typeface="+mj-lt"/>
              <a:cs typeface="Lato Regular"/>
            </a:endParaRPr>
          </a:p>
        </p:txBody>
      </p:sp>
      <p:sp>
        <p:nvSpPr>
          <p:cNvPr id="63" name="TextBox 62"/>
          <p:cNvSpPr txBox="1"/>
          <p:nvPr/>
        </p:nvSpPr>
        <p:spPr>
          <a:xfrm>
            <a:off x="6499382" y="3299697"/>
            <a:ext cx="1210589"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mj-lt"/>
                <a:cs typeface="Lato Regular"/>
              </a:rPr>
              <a:t>维护小时工</a:t>
            </a:r>
            <a:endParaRPr lang="id-ID" sz="1600" b="1" dirty="0">
              <a:solidFill>
                <a:schemeClr val="tx1">
                  <a:lumMod val="75000"/>
                  <a:lumOff val="25000"/>
                </a:schemeClr>
              </a:solidFill>
              <a:latin typeface="+mj-lt"/>
              <a:cs typeface="Lato Regular"/>
            </a:endParaRPr>
          </a:p>
        </p:txBody>
      </p:sp>
      <p:sp>
        <p:nvSpPr>
          <p:cNvPr id="64" name="TextBox 63"/>
          <p:cNvSpPr txBox="1"/>
          <p:nvPr/>
        </p:nvSpPr>
        <p:spPr>
          <a:xfrm>
            <a:off x="8668900" y="3337797"/>
            <a:ext cx="1005404"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mj-lt"/>
                <a:cs typeface="Lato Regular"/>
              </a:rPr>
              <a:t>考勤打卡</a:t>
            </a:r>
            <a:endParaRPr lang="id-ID" sz="1600" b="1" dirty="0">
              <a:solidFill>
                <a:schemeClr val="tx1">
                  <a:lumMod val="75000"/>
                  <a:lumOff val="25000"/>
                </a:schemeClr>
              </a:solidFill>
              <a:latin typeface="+mj-lt"/>
              <a:cs typeface="Lato Regular"/>
            </a:endParaRPr>
          </a:p>
        </p:txBody>
      </p:sp>
      <p:sp>
        <p:nvSpPr>
          <p:cNvPr id="65" name="TextBox 64"/>
          <p:cNvSpPr txBox="1"/>
          <p:nvPr/>
        </p:nvSpPr>
        <p:spPr>
          <a:xfrm>
            <a:off x="8745100" y="4309347"/>
            <a:ext cx="1005404"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mj-lt"/>
                <a:cs typeface="Lato Regular"/>
              </a:rPr>
              <a:t>薪资核算</a:t>
            </a:r>
            <a:endParaRPr lang="id-ID" sz="1600" b="1" dirty="0">
              <a:solidFill>
                <a:schemeClr val="tx1">
                  <a:lumMod val="75000"/>
                  <a:lumOff val="25000"/>
                </a:schemeClr>
              </a:solidFill>
              <a:latin typeface="+mj-lt"/>
              <a:cs typeface="Lato Regular"/>
            </a:endParaRPr>
          </a:p>
        </p:txBody>
      </p:sp>
      <p:sp>
        <p:nvSpPr>
          <p:cNvPr id="66" name="TextBox 65"/>
          <p:cNvSpPr txBox="1"/>
          <p:nvPr/>
        </p:nvSpPr>
        <p:spPr>
          <a:xfrm>
            <a:off x="8775858" y="5318997"/>
            <a:ext cx="1210588"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mj-lt"/>
                <a:cs typeface="Lato Regular"/>
              </a:rPr>
              <a:t>小时工公司</a:t>
            </a:r>
            <a:endParaRPr lang="id-ID" sz="1600" b="1" dirty="0">
              <a:solidFill>
                <a:schemeClr val="tx1">
                  <a:lumMod val="75000"/>
                  <a:lumOff val="25000"/>
                </a:schemeClr>
              </a:solidFill>
              <a:latin typeface="+mj-lt"/>
              <a:cs typeface="Lato Regular"/>
            </a:endParaRPr>
          </a:p>
        </p:txBody>
      </p:sp>
      <p:sp>
        <p:nvSpPr>
          <p:cNvPr id="68" name="圆角矩形 67"/>
          <p:cNvSpPr/>
          <p:nvPr/>
        </p:nvSpPr>
        <p:spPr>
          <a:xfrm>
            <a:off x="800100" y="2124075"/>
            <a:ext cx="1295400" cy="361950"/>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发起人</a:t>
            </a:r>
            <a:endParaRPr lang="zh-CN" altLang="en-US" dirty="0"/>
          </a:p>
        </p:txBody>
      </p:sp>
      <p:sp>
        <p:nvSpPr>
          <p:cNvPr id="69" name="圆角矩形 68"/>
          <p:cNvSpPr/>
          <p:nvPr/>
        </p:nvSpPr>
        <p:spPr>
          <a:xfrm>
            <a:off x="2628900" y="2152650"/>
            <a:ext cx="1295400" cy="361950"/>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发起活动</a:t>
            </a:r>
            <a:endParaRPr lang="zh-CN" altLang="en-US" dirty="0"/>
          </a:p>
        </p:txBody>
      </p:sp>
      <p:sp>
        <p:nvSpPr>
          <p:cNvPr id="71" name="圆角矩形 70"/>
          <p:cNvSpPr/>
          <p:nvPr/>
        </p:nvSpPr>
        <p:spPr>
          <a:xfrm>
            <a:off x="4324350" y="2181225"/>
            <a:ext cx="1295400" cy="361950"/>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逐级审批</a:t>
            </a:r>
            <a:endParaRPr lang="zh-CN" altLang="en-US" dirty="0"/>
          </a:p>
        </p:txBody>
      </p:sp>
      <p:sp>
        <p:nvSpPr>
          <p:cNvPr id="72" name="圆角矩形 71"/>
          <p:cNvSpPr/>
          <p:nvPr/>
        </p:nvSpPr>
        <p:spPr>
          <a:xfrm>
            <a:off x="4324350" y="3248025"/>
            <a:ext cx="1295400" cy="361950"/>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审核结果</a:t>
            </a:r>
            <a:endParaRPr lang="zh-CN" altLang="en-US" dirty="0"/>
          </a:p>
        </p:txBody>
      </p:sp>
      <p:sp>
        <p:nvSpPr>
          <p:cNvPr id="73" name="圆角矩形 72"/>
          <p:cNvSpPr/>
          <p:nvPr/>
        </p:nvSpPr>
        <p:spPr>
          <a:xfrm>
            <a:off x="4324350" y="4295775"/>
            <a:ext cx="1295400" cy="361950"/>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发起人</a:t>
            </a:r>
            <a:endParaRPr lang="zh-CN" altLang="en-US" dirty="0"/>
          </a:p>
        </p:txBody>
      </p:sp>
      <p:sp>
        <p:nvSpPr>
          <p:cNvPr id="74" name="圆角矩形 73"/>
          <p:cNvSpPr/>
          <p:nvPr/>
        </p:nvSpPr>
        <p:spPr>
          <a:xfrm>
            <a:off x="6438900" y="3286125"/>
            <a:ext cx="1581150" cy="361950"/>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维护小时工</a:t>
            </a:r>
            <a:endParaRPr lang="zh-CN" altLang="en-US" dirty="0"/>
          </a:p>
        </p:txBody>
      </p:sp>
      <p:sp>
        <p:nvSpPr>
          <p:cNvPr id="75" name="圆角矩形 74"/>
          <p:cNvSpPr/>
          <p:nvPr/>
        </p:nvSpPr>
        <p:spPr>
          <a:xfrm>
            <a:off x="8515350" y="3295650"/>
            <a:ext cx="1457325" cy="361950"/>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考勤打卡</a:t>
            </a:r>
            <a:endParaRPr lang="zh-CN" altLang="en-US" dirty="0"/>
          </a:p>
        </p:txBody>
      </p:sp>
      <p:sp>
        <p:nvSpPr>
          <p:cNvPr id="76" name="圆角矩形 75"/>
          <p:cNvSpPr/>
          <p:nvPr/>
        </p:nvSpPr>
        <p:spPr>
          <a:xfrm>
            <a:off x="8515350" y="4281488"/>
            <a:ext cx="1457325" cy="361950"/>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薪资核算</a:t>
            </a:r>
            <a:endParaRPr lang="zh-CN" altLang="en-US" dirty="0"/>
          </a:p>
        </p:txBody>
      </p:sp>
      <p:sp>
        <p:nvSpPr>
          <p:cNvPr id="77" name="圆角矩形 76"/>
          <p:cNvSpPr/>
          <p:nvPr/>
        </p:nvSpPr>
        <p:spPr>
          <a:xfrm>
            <a:off x="8515350" y="5267325"/>
            <a:ext cx="1457325" cy="361950"/>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小时工公司</a:t>
            </a:r>
            <a:endParaRPr lang="zh-CN" altLang="en-US" dirty="0"/>
          </a:p>
        </p:txBody>
      </p:sp>
      <p:sp>
        <p:nvSpPr>
          <p:cNvPr id="78" name="右箭头 77"/>
          <p:cNvSpPr/>
          <p:nvPr/>
        </p:nvSpPr>
        <p:spPr>
          <a:xfrm>
            <a:off x="2181225" y="2238375"/>
            <a:ext cx="323850" cy="142875"/>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右箭头 78"/>
          <p:cNvSpPr/>
          <p:nvPr/>
        </p:nvSpPr>
        <p:spPr>
          <a:xfrm>
            <a:off x="3981450" y="2266950"/>
            <a:ext cx="323850" cy="142875"/>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右箭头 79"/>
          <p:cNvSpPr/>
          <p:nvPr/>
        </p:nvSpPr>
        <p:spPr>
          <a:xfrm rot="5400000">
            <a:off x="4733925" y="2857501"/>
            <a:ext cx="323850" cy="142875"/>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右箭头 80"/>
          <p:cNvSpPr/>
          <p:nvPr/>
        </p:nvSpPr>
        <p:spPr>
          <a:xfrm rot="5400000">
            <a:off x="4733925" y="3952877"/>
            <a:ext cx="323850" cy="142875"/>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右箭头 81"/>
          <p:cNvSpPr/>
          <p:nvPr/>
        </p:nvSpPr>
        <p:spPr>
          <a:xfrm>
            <a:off x="5886450" y="3343275"/>
            <a:ext cx="323850" cy="142875"/>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右箭头 82"/>
          <p:cNvSpPr/>
          <p:nvPr/>
        </p:nvSpPr>
        <p:spPr>
          <a:xfrm>
            <a:off x="8067675" y="3390900"/>
            <a:ext cx="323850" cy="142875"/>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9010650" y="3867150"/>
            <a:ext cx="323850" cy="142875"/>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右箭头 84"/>
          <p:cNvSpPr/>
          <p:nvPr/>
        </p:nvSpPr>
        <p:spPr>
          <a:xfrm rot="5400000">
            <a:off x="9020175" y="4905376"/>
            <a:ext cx="323850" cy="142875"/>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85"/>
          <p:cNvSpPr txBox="1"/>
          <p:nvPr/>
        </p:nvSpPr>
        <p:spPr>
          <a:xfrm>
            <a:off x="590550" y="457200"/>
            <a:ext cx="5072222" cy="584775"/>
          </a:xfrm>
          <a:prstGeom prst="rect">
            <a:avLst/>
          </a:prstGeom>
          <a:noFill/>
        </p:spPr>
        <p:txBody>
          <a:bodyPr wrap="none" rtlCol="0">
            <a:spAutoFit/>
          </a:bodyPr>
          <a:lstStyle/>
          <a:p>
            <a:r>
              <a:rPr lang="en-US" altLang="zh-CN" sz="3200" b="1" dirty="0" smtClean="0">
                <a:solidFill>
                  <a:schemeClr val="tx1">
                    <a:lumMod val="75000"/>
                    <a:lumOff val="25000"/>
                  </a:schemeClr>
                </a:solidFill>
                <a:effectLst>
                  <a:reflection blurRad="6350" stA="50000" endA="300" endPos="50000" dist="29997" dir="5400000" sy="-100000" algn="bl" rotWithShape="0"/>
                </a:effectLst>
                <a:latin typeface="+mn-ea"/>
              </a:rPr>
              <a:t>PTMS</a:t>
            </a:r>
            <a:r>
              <a:rPr lang="zh-CN" altLang="en-US" sz="3200" b="1" dirty="0" smtClean="0">
                <a:solidFill>
                  <a:schemeClr val="tx1">
                    <a:lumMod val="75000"/>
                    <a:lumOff val="25000"/>
                  </a:schemeClr>
                </a:solidFill>
                <a:effectLst>
                  <a:reflection blurRad="6350" stA="50000" endA="300" endPos="50000" dist="29997" dir="5400000" sy="-100000" algn="bl" rotWithShape="0"/>
                </a:effectLst>
                <a:latin typeface="+mn-ea"/>
              </a:rPr>
              <a:t>临时工管理系统平台</a:t>
            </a:r>
            <a:endParaRPr lang="zh-CN" altLang="en-US" sz="3200" b="1" dirty="0">
              <a:solidFill>
                <a:schemeClr val="tx1">
                  <a:lumMod val="75000"/>
                  <a:lumOff val="25000"/>
                </a:schemeClr>
              </a:solidFill>
              <a:effectLst>
                <a:reflection blurRad="6350" stA="50000" endA="300" endPos="50000" dist="29997" dir="5400000" sy="-100000" algn="bl" rotWithShape="0"/>
              </a:effectLst>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p:tgtEl>
                                          <p:spTgt spid="36"/>
                                        </p:tgtEl>
                                        <p:attrNameLst>
                                          <p:attrName>ppt_y</p:attrName>
                                        </p:attrNameLst>
                                      </p:cBhvr>
                                      <p:tavLst>
                                        <p:tav tm="0">
                                          <p:val>
                                            <p:strVal val="#ppt_y+#ppt_h*1.125000"/>
                                          </p:val>
                                        </p:tav>
                                        <p:tav tm="100000">
                                          <p:val>
                                            <p:strVal val="#ppt_y"/>
                                          </p:val>
                                        </p:tav>
                                      </p:tavLst>
                                    </p:anim>
                                    <p:animEffect transition="in" filter="wipe(up)">
                                      <p:cBhvr>
                                        <p:cTn id="17" dur="500"/>
                                        <p:tgtEl>
                                          <p:spTgt spid="3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p:cTn id="20" dur="500" fill="hold"/>
                                        <p:tgtEl>
                                          <p:spTgt spid="55"/>
                                        </p:tgtEl>
                                        <p:attrNameLst>
                                          <p:attrName>ppt_w</p:attrName>
                                        </p:attrNameLst>
                                      </p:cBhvr>
                                      <p:tavLst>
                                        <p:tav tm="0">
                                          <p:val>
                                            <p:fltVal val="0"/>
                                          </p:val>
                                        </p:tav>
                                        <p:tav tm="100000">
                                          <p:val>
                                            <p:strVal val="#ppt_w"/>
                                          </p:val>
                                        </p:tav>
                                      </p:tavLst>
                                    </p:anim>
                                    <p:anim calcmode="lin" valueType="num">
                                      <p:cBhvr>
                                        <p:cTn id="21" dur="500" fill="hold"/>
                                        <p:tgtEl>
                                          <p:spTgt spid="55"/>
                                        </p:tgtEl>
                                        <p:attrNameLst>
                                          <p:attrName>ppt_h</p:attrName>
                                        </p:attrNameLst>
                                      </p:cBhvr>
                                      <p:tavLst>
                                        <p:tav tm="0">
                                          <p:val>
                                            <p:fltVal val="0"/>
                                          </p:val>
                                        </p:tav>
                                        <p:tav tm="100000">
                                          <p:val>
                                            <p:strVal val="#ppt_h"/>
                                          </p:val>
                                        </p:tav>
                                      </p:tavLst>
                                    </p:anim>
                                    <p:animEffect transition="in" filter="fade">
                                      <p:cBhvr>
                                        <p:cTn id="22" dur="500"/>
                                        <p:tgtEl>
                                          <p:spTgt spid="55"/>
                                        </p:tgtEl>
                                      </p:cBhvr>
                                    </p:animEffect>
                                  </p:childTnLst>
                                </p:cTn>
                              </p:par>
                            </p:childTnLst>
                          </p:cTn>
                        </p:par>
                        <p:par>
                          <p:cTn id="23" fill="hold">
                            <p:stCondLst>
                              <p:cond delay="1500"/>
                            </p:stCondLst>
                            <p:childTnLst>
                              <p:par>
                                <p:cTn id="24" presetID="12" presetClass="entr" presetSubtype="4" fill="hold" grpId="0" nodeType="afterEffect">
                                  <p:stCondLst>
                                    <p:cond delay="0"/>
                                  </p:stCondLst>
                                  <p:childTnLst>
                                    <p:set>
                                      <p:cBhvr>
                                        <p:cTn id="25" dur="1" fill="hold">
                                          <p:stCondLst>
                                            <p:cond delay="0"/>
                                          </p:stCondLst>
                                        </p:cTn>
                                        <p:tgtEl>
                                          <p:spTgt spid="59"/>
                                        </p:tgtEl>
                                        <p:attrNameLst>
                                          <p:attrName>style.visibility</p:attrName>
                                        </p:attrNameLst>
                                      </p:cBhvr>
                                      <p:to>
                                        <p:strVal val="visible"/>
                                      </p:to>
                                    </p:set>
                                    <p:anim calcmode="lin" valueType="num">
                                      <p:cBhvr additive="base">
                                        <p:cTn id="26" dur="500"/>
                                        <p:tgtEl>
                                          <p:spTgt spid="59"/>
                                        </p:tgtEl>
                                        <p:attrNameLst>
                                          <p:attrName>ppt_y</p:attrName>
                                        </p:attrNameLst>
                                      </p:cBhvr>
                                      <p:tavLst>
                                        <p:tav tm="0">
                                          <p:val>
                                            <p:strVal val="#ppt_y+#ppt_h*1.125000"/>
                                          </p:val>
                                        </p:tav>
                                        <p:tav tm="100000">
                                          <p:val>
                                            <p:strVal val="#ppt_y"/>
                                          </p:val>
                                        </p:tav>
                                      </p:tavLst>
                                    </p:anim>
                                    <p:animEffect transition="in" filter="wipe(up)">
                                      <p:cBhvr>
                                        <p:cTn id="27" dur="500"/>
                                        <p:tgtEl>
                                          <p:spTgt spid="59"/>
                                        </p:tgtEl>
                                      </p:cBhvr>
                                    </p:animEffect>
                                  </p:childTnLst>
                                </p:cTn>
                              </p:par>
                            </p:childTnLst>
                          </p:cTn>
                        </p:par>
                        <p:par>
                          <p:cTn id="28" fill="hold">
                            <p:stCondLst>
                              <p:cond delay="2000"/>
                            </p:stCondLst>
                            <p:childTnLst>
                              <p:par>
                                <p:cTn id="29" presetID="12" presetClass="entr" presetSubtype="4"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p:tgtEl>
                                          <p:spTgt spid="61"/>
                                        </p:tgtEl>
                                        <p:attrNameLst>
                                          <p:attrName>ppt_y</p:attrName>
                                        </p:attrNameLst>
                                      </p:cBhvr>
                                      <p:tavLst>
                                        <p:tav tm="0">
                                          <p:val>
                                            <p:strVal val="#ppt_y+#ppt_h*1.125000"/>
                                          </p:val>
                                        </p:tav>
                                        <p:tav tm="100000">
                                          <p:val>
                                            <p:strVal val="#ppt_y"/>
                                          </p:val>
                                        </p:tav>
                                      </p:tavLst>
                                    </p:anim>
                                    <p:animEffect transition="in" filter="wipe(up)">
                                      <p:cBhvr>
                                        <p:cTn id="32" dur="500"/>
                                        <p:tgtEl>
                                          <p:spTgt spid="61"/>
                                        </p:tgtEl>
                                      </p:cBhvr>
                                    </p:animEffect>
                                  </p:childTnLst>
                                </p:cTn>
                              </p:par>
                            </p:childTnLst>
                          </p:cTn>
                        </p:par>
                        <p:par>
                          <p:cTn id="33" fill="hold">
                            <p:stCondLst>
                              <p:cond delay="2500"/>
                            </p:stCondLst>
                            <p:childTnLst>
                              <p:par>
                                <p:cTn id="34" presetID="12" presetClass="entr" presetSubtype="4" fill="hold" grpId="0" nodeType="afterEffect">
                                  <p:stCondLst>
                                    <p:cond delay="0"/>
                                  </p:stCondLst>
                                  <p:childTnLst>
                                    <p:set>
                                      <p:cBhvr>
                                        <p:cTn id="35" dur="1" fill="hold">
                                          <p:stCondLst>
                                            <p:cond delay="0"/>
                                          </p:stCondLst>
                                        </p:cTn>
                                        <p:tgtEl>
                                          <p:spTgt spid="62"/>
                                        </p:tgtEl>
                                        <p:attrNameLst>
                                          <p:attrName>style.visibility</p:attrName>
                                        </p:attrNameLst>
                                      </p:cBhvr>
                                      <p:to>
                                        <p:strVal val="visible"/>
                                      </p:to>
                                    </p:set>
                                    <p:anim calcmode="lin" valueType="num">
                                      <p:cBhvr additive="base">
                                        <p:cTn id="36" dur="500"/>
                                        <p:tgtEl>
                                          <p:spTgt spid="62"/>
                                        </p:tgtEl>
                                        <p:attrNameLst>
                                          <p:attrName>ppt_y</p:attrName>
                                        </p:attrNameLst>
                                      </p:cBhvr>
                                      <p:tavLst>
                                        <p:tav tm="0">
                                          <p:val>
                                            <p:strVal val="#ppt_y+#ppt_h*1.125000"/>
                                          </p:val>
                                        </p:tav>
                                        <p:tav tm="100000">
                                          <p:val>
                                            <p:strVal val="#ppt_y"/>
                                          </p:val>
                                        </p:tav>
                                      </p:tavLst>
                                    </p:anim>
                                    <p:animEffect transition="in" filter="wipe(up)">
                                      <p:cBhvr>
                                        <p:cTn id="37" dur="500"/>
                                        <p:tgtEl>
                                          <p:spTgt spid="62"/>
                                        </p:tgtEl>
                                      </p:cBhvr>
                                    </p:animEffect>
                                  </p:childTnLst>
                                </p:cTn>
                              </p:par>
                            </p:childTnLst>
                          </p:cTn>
                        </p:par>
                        <p:par>
                          <p:cTn id="38" fill="hold">
                            <p:stCondLst>
                              <p:cond delay="3000"/>
                            </p:stCondLst>
                            <p:childTnLst>
                              <p:par>
                                <p:cTn id="39" presetID="12" presetClass="entr" presetSubtype="4"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additive="base">
                                        <p:cTn id="41" dur="500"/>
                                        <p:tgtEl>
                                          <p:spTgt spid="63"/>
                                        </p:tgtEl>
                                        <p:attrNameLst>
                                          <p:attrName>ppt_y</p:attrName>
                                        </p:attrNameLst>
                                      </p:cBhvr>
                                      <p:tavLst>
                                        <p:tav tm="0">
                                          <p:val>
                                            <p:strVal val="#ppt_y+#ppt_h*1.125000"/>
                                          </p:val>
                                        </p:tav>
                                        <p:tav tm="100000">
                                          <p:val>
                                            <p:strVal val="#ppt_y"/>
                                          </p:val>
                                        </p:tav>
                                      </p:tavLst>
                                    </p:anim>
                                    <p:animEffect transition="in" filter="wipe(up)">
                                      <p:cBhvr>
                                        <p:cTn id="42" dur="500"/>
                                        <p:tgtEl>
                                          <p:spTgt spid="63"/>
                                        </p:tgtEl>
                                      </p:cBhvr>
                                    </p:animEffect>
                                  </p:childTnLst>
                                </p:cTn>
                              </p:par>
                            </p:childTnLst>
                          </p:cTn>
                        </p:par>
                        <p:par>
                          <p:cTn id="43" fill="hold">
                            <p:stCondLst>
                              <p:cond delay="3500"/>
                            </p:stCondLst>
                            <p:childTnLst>
                              <p:par>
                                <p:cTn id="44" presetID="12" presetClass="entr" presetSubtype="4" fill="hold" grpId="0" nodeType="afterEffect">
                                  <p:stCondLst>
                                    <p:cond delay="0"/>
                                  </p:stCondLst>
                                  <p:childTnLst>
                                    <p:set>
                                      <p:cBhvr>
                                        <p:cTn id="45" dur="1" fill="hold">
                                          <p:stCondLst>
                                            <p:cond delay="0"/>
                                          </p:stCondLst>
                                        </p:cTn>
                                        <p:tgtEl>
                                          <p:spTgt spid="64"/>
                                        </p:tgtEl>
                                        <p:attrNameLst>
                                          <p:attrName>style.visibility</p:attrName>
                                        </p:attrNameLst>
                                      </p:cBhvr>
                                      <p:to>
                                        <p:strVal val="visible"/>
                                      </p:to>
                                    </p:set>
                                    <p:anim calcmode="lin" valueType="num">
                                      <p:cBhvr additive="base">
                                        <p:cTn id="46" dur="500"/>
                                        <p:tgtEl>
                                          <p:spTgt spid="64"/>
                                        </p:tgtEl>
                                        <p:attrNameLst>
                                          <p:attrName>ppt_y</p:attrName>
                                        </p:attrNameLst>
                                      </p:cBhvr>
                                      <p:tavLst>
                                        <p:tav tm="0">
                                          <p:val>
                                            <p:strVal val="#ppt_y+#ppt_h*1.125000"/>
                                          </p:val>
                                        </p:tav>
                                        <p:tav tm="100000">
                                          <p:val>
                                            <p:strVal val="#ppt_y"/>
                                          </p:val>
                                        </p:tav>
                                      </p:tavLst>
                                    </p:anim>
                                    <p:animEffect transition="in" filter="wipe(up)">
                                      <p:cBhvr>
                                        <p:cTn id="47" dur="500"/>
                                        <p:tgtEl>
                                          <p:spTgt spid="64"/>
                                        </p:tgtEl>
                                      </p:cBhvr>
                                    </p:animEffect>
                                  </p:childTnLst>
                                </p:cTn>
                              </p:par>
                            </p:childTnLst>
                          </p:cTn>
                        </p:par>
                        <p:par>
                          <p:cTn id="48" fill="hold">
                            <p:stCondLst>
                              <p:cond delay="4000"/>
                            </p:stCondLst>
                            <p:childTnLst>
                              <p:par>
                                <p:cTn id="49" presetID="12" presetClass="entr" presetSubtype="4" fill="hold" grpId="0" nodeType="after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500"/>
                                        <p:tgtEl>
                                          <p:spTgt spid="65"/>
                                        </p:tgtEl>
                                        <p:attrNameLst>
                                          <p:attrName>ppt_y</p:attrName>
                                        </p:attrNameLst>
                                      </p:cBhvr>
                                      <p:tavLst>
                                        <p:tav tm="0">
                                          <p:val>
                                            <p:strVal val="#ppt_y+#ppt_h*1.125000"/>
                                          </p:val>
                                        </p:tav>
                                        <p:tav tm="100000">
                                          <p:val>
                                            <p:strVal val="#ppt_y"/>
                                          </p:val>
                                        </p:tav>
                                      </p:tavLst>
                                    </p:anim>
                                    <p:animEffect transition="in" filter="wipe(up)">
                                      <p:cBhvr>
                                        <p:cTn id="52" dur="500"/>
                                        <p:tgtEl>
                                          <p:spTgt spid="65"/>
                                        </p:tgtEl>
                                      </p:cBhvr>
                                    </p:animEffect>
                                  </p:childTnLst>
                                </p:cTn>
                              </p:par>
                            </p:childTnLst>
                          </p:cTn>
                        </p:par>
                        <p:par>
                          <p:cTn id="53" fill="hold">
                            <p:stCondLst>
                              <p:cond delay="4500"/>
                            </p:stCondLst>
                            <p:childTnLst>
                              <p:par>
                                <p:cTn id="54" presetID="12" presetClass="entr" presetSubtype="4" fill="hold" grpId="0" nodeType="afterEffect">
                                  <p:stCondLst>
                                    <p:cond delay="0"/>
                                  </p:stCondLst>
                                  <p:childTnLst>
                                    <p:set>
                                      <p:cBhvr>
                                        <p:cTn id="55" dur="1" fill="hold">
                                          <p:stCondLst>
                                            <p:cond delay="0"/>
                                          </p:stCondLst>
                                        </p:cTn>
                                        <p:tgtEl>
                                          <p:spTgt spid="66"/>
                                        </p:tgtEl>
                                        <p:attrNameLst>
                                          <p:attrName>style.visibility</p:attrName>
                                        </p:attrNameLst>
                                      </p:cBhvr>
                                      <p:to>
                                        <p:strVal val="visible"/>
                                      </p:to>
                                    </p:set>
                                    <p:anim calcmode="lin" valueType="num">
                                      <p:cBhvr additive="base">
                                        <p:cTn id="56" dur="500"/>
                                        <p:tgtEl>
                                          <p:spTgt spid="66"/>
                                        </p:tgtEl>
                                        <p:attrNameLst>
                                          <p:attrName>ppt_y</p:attrName>
                                        </p:attrNameLst>
                                      </p:cBhvr>
                                      <p:tavLst>
                                        <p:tav tm="0">
                                          <p:val>
                                            <p:strVal val="#ppt_y+#ppt_h*1.125000"/>
                                          </p:val>
                                        </p:tav>
                                        <p:tav tm="100000">
                                          <p:val>
                                            <p:strVal val="#ppt_y"/>
                                          </p:val>
                                        </p:tav>
                                      </p:tavLst>
                                    </p:anim>
                                    <p:animEffect transition="in" filter="wipe(up)">
                                      <p:cBhvr>
                                        <p:cTn id="5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55" grpId="0" animBg="1"/>
      <p:bldP spid="59" grpId="0"/>
      <p:bldP spid="61" grpId="0"/>
      <p:bldP spid="62" grpId="0"/>
      <p:bldP spid="63" grpId="0"/>
      <p:bldP spid="64" grpId="0"/>
      <p:bldP spid="65" grpId="0"/>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09651" y="540045"/>
            <a:ext cx="3901481" cy="830997"/>
          </a:xfrm>
          <a:prstGeom prst="rect">
            <a:avLst/>
          </a:prstGeom>
        </p:spPr>
        <p:txBody>
          <a:bodyPr wrap="square">
            <a:spAutoFit/>
          </a:bodyPr>
          <a:lstStyle/>
          <a:p>
            <a:r>
              <a:rPr lang="zh-CN" altLang="en-US" sz="4800" b="1" dirty="0" smtClean="0">
                <a:solidFill>
                  <a:schemeClr val="tx1">
                    <a:lumMod val="50000"/>
                    <a:lumOff val="50000"/>
                  </a:schemeClr>
                </a:solidFill>
              </a:rPr>
              <a:t>用人单位管理</a:t>
            </a:r>
            <a:endParaRPr lang="zh-CN" altLang="en-US" sz="4800" b="1" dirty="0">
              <a:solidFill>
                <a:schemeClr val="tx1">
                  <a:lumMod val="50000"/>
                  <a:lumOff val="50000"/>
                </a:schemeClr>
              </a:solidFill>
            </a:endParaRPr>
          </a:p>
        </p:txBody>
      </p:sp>
      <p:sp>
        <p:nvSpPr>
          <p:cNvPr id="16" name="矩形 15"/>
          <p:cNvSpPr/>
          <p:nvPr/>
        </p:nvSpPr>
        <p:spPr>
          <a:xfrm>
            <a:off x="680935" y="1566154"/>
            <a:ext cx="3628598" cy="11871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0800000">
            <a:off x="1011677" y="1585611"/>
            <a:ext cx="417511" cy="35992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3"/>
          <p:cNvSpPr txBox="1"/>
          <p:nvPr/>
        </p:nvSpPr>
        <p:spPr>
          <a:xfrm>
            <a:off x="548933" y="2188000"/>
            <a:ext cx="5123734" cy="1292662"/>
          </a:xfrm>
          <a:prstGeom prst="rect">
            <a:avLst/>
          </a:prstGeom>
          <a:noFill/>
        </p:spPr>
        <p:txBody>
          <a:bodyPr wrap="square" rtlCol="0">
            <a:spAutoFit/>
          </a:bodyPr>
          <a:lstStyle/>
          <a:p>
            <a:pPr algn="just" fontAlgn="auto">
              <a:lnSpc>
                <a:spcPct val="150000"/>
              </a:lnSpc>
            </a:pPr>
            <a:r>
              <a:rPr lang="zh-CN" altLang="en-US" b="1" dirty="0" smtClean="0">
                <a:solidFill>
                  <a:schemeClr val="tx1">
                    <a:lumMod val="75000"/>
                    <a:lumOff val="25000"/>
                  </a:schemeClr>
                </a:solidFill>
                <a:latin typeface="Calibri Light" panose="020F0302020204030204" pitchFamily="34" charset="0"/>
              </a:rPr>
              <a:t>用人单位</a:t>
            </a:r>
            <a:r>
              <a:rPr lang="en-US" altLang="zh-CN" b="1" dirty="0" err="1" smtClean="0">
                <a:solidFill>
                  <a:schemeClr val="tx1">
                    <a:lumMod val="75000"/>
                    <a:lumOff val="25000"/>
                  </a:schemeClr>
                </a:solidFill>
                <a:latin typeface="Calibri Light" panose="020F0302020204030204" pitchFamily="34" charset="0"/>
              </a:rPr>
              <a:t>花名册</a:t>
            </a:r>
            <a:endParaRPr lang="en-US" altLang="zh-CN" b="1" dirty="0" smtClean="0">
              <a:solidFill>
                <a:schemeClr val="tx1">
                  <a:lumMod val="75000"/>
                  <a:lumOff val="25000"/>
                </a:schemeClr>
              </a:solidFill>
              <a:latin typeface="Calibri Light" panose="020F0302020204030204" pitchFamily="34" charset="0"/>
            </a:endParaRPr>
          </a:p>
          <a:p>
            <a:pPr algn="just" fontAlgn="auto">
              <a:lnSpc>
                <a:spcPct val="150000"/>
              </a:lnSpc>
            </a:pPr>
            <a:r>
              <a:rPr lang="zh-CN" altLang="en-US" sz="1600" b="1" dirty="0" smtClean="0">
                <a:solidFill>
                  <a:schemeClr val="bg1">
                    <a:lumMod val="50000"/>
                  </a:schemeClr>
                </a:solidFill>
                <a:latin typeface="Calibri Light" panose="020F0302020204030204" pitchFamily="34" charset="0"/>
              </a:rPr>
              <a:t>劳务公司</a:t>
            </a:r>
            <a:r>
              <a:rPr lang="en-US" altLang="zh-CN" sz="1600" b="1" dirty="0" err="1" smtClean="0">
                <a:solidFill>
                  <a:schemeClr val="bg1">
                    <a:lumMod val="50000"/>
                  </a:schemeClr>
                </a:solidFill>
                <a:latin typeface="Calibri Light" panose="020F0302020204030204" pitchFamily="34" charset="0"/>
              </a:rPr>
              <a:t>所有信息一键录入，列表展示</a:t>
            </a:r>
            <a:r>
              <a:rPr lang="zh-CN" altLang="en-US" sz="1600" b="1" dirty="0" smtClean="0">
                <a:solidFill>
                  <a:schemeClr val="bg1">
                    <a:lumMod val="50000"/>
                  </a:schemeClr>
                </a:solidFill>
                <a:latin typeface="Calibri Light" panose="020F0302020204030204" pitchFamily="34" charset="0"/>
              </a:rPr>
              <a:t>，多条件查询</a:t>
            </a:r>
            <a:r>
              <a:rPr lang="en-US" altLang="zh-CN" sz="1600" b="1" dirty="0" smtClean="0">
                <a:solidFill>
                  <a:schemeClr val="bg1">
                    <a:lumMod val="50000"/>
                  </a:schemeClr>
                </a:solidFill>
                <a:latin typeface="Calibri Light" panose="020F0302020204030204" pitchFamily="34" charset="0"/>
              </a:rPr>
              <a:t>；</a:t>
            </a:r>
            <a:endParaRPr lang="zh-CN" altLang="en-US" b="1" dirty="0" smtClean="0">
              <a:solidFill>
                <a:srgbClr val="3A3A3A"/>
              </a:solidFill>
              <a:latin typeface="Calibri Light" panose="020F0302020204030204" pitchFamily="34" charset="0"/>
            </a:endParaRPr>
          </a:p>
          <a:p>
            <a:pPr algn="just" fontAlgn="auto">
              <a:lnSpc>
                <a:spcPct val="150000"/>
              </a:lnSpc>
            </a:pPr>
            <a:endParaRPr lang="zh-CN" altLang="en-US" b="1" dirty="0">
              <a:solidFill>
                <a:srgbClr val="3A3A3A"/>
              </a:solidFill>
              <a:latin typeface="Calibri Light" panose="020F0302020204030204" pitchFamily="34" charset="0"/>
            </a:endParaRPr>
          </a:p>
        </p:txBody>
      </p:sp>
      <p:sp>
        <p:nvSpPr>
          <p:cNvPr id="12" name="文本框 13"/>
          <p:cNvSpPr txBox="1"/>
          <p:nvPr/>
        </p:nvSpPr>
        <p:spPr>
          <a:xfrm>
            <a:off x="5747465" y="2077935"/>
            <a:ext cx="6148201" cy="1661993"/>
          </a:xfrm>
          <a:prstGeom prst="rect">
            <a:avLst/>
          </a:prstGeom>
          <a:noFill/>
        </p:spPr>
        <p:txBody>
          <a:bodyPr wrap="square" rtlCol="0">
            <a:spAutoFit/>
          </a:bodyPr>
          <a:lstStyle/>
          <a:p>
            <a:pPr algn="just" fontAlgn="auto">
              <a:lnSpc>
                <a:spcPct val="150000"/>
              </a:lnSpc>
            </a:pPr>
            <a:r>
              <a:rPr lang="zh-CN" altLang="en-US" b="1" dirty="0" smtClean="0">
                <a:solidFill>
                  <a:schemeClr val="tx1">
                    <a:lumMod val="75000"/>
                    <a:lumOff val="25000"/>
                  </a:schemeClr>
                </a:solidFill>
                <a:latin typeface="Calibri Light" panose="020F0302020204030204" pitchFamily="34" charset="0"/>
              </a:rPr>
              <a:t>价值点</a:t>
            </a:r>
            <a:endParaRPr lang="en-US" altLang="zh-CN" b="1" dirty="0" smtClean="0">
              <a:solidFill>
                <a:schemeClr val="tx1">
                  <a:lumMod val="75000"/>
                  <a:lumOff val="25000"/>
                </a:schemeClr>
              </a:solidFill>
              <a:latin typeface="Calibri Light" panose="020F0302020204030204" pitchFamily="34" charset="0"/>
            </a:endParaRPr>
          </a:p>
          <a:p>
            <a:pPr algn="just" fontAlgn="auto">
              <a:lnSpc>
                <a:spcPct val="150000"/>
              </a:lnSpc>
            </a:pPr>
            <a:r>
              <a:rPr lang="zh-CN" altLang="en-US" sz="1600" b="1" dirty="0" smtClean="0">
                <a:solidFill>
                  <a:schemeClr val="tx1">
                    <a:lumMod val="50000"/>
                    <a:lumOff val="50000"/>
                  </a:schemeClr>
                </a:solidFill>
                <a:latin typeface="Calibri Light" panose="020F0302020204030204" pitchFamily="34" charset="0"/>
              </a:rPr>
              <a:t>用于和具体活动挂钩，结算劳务工资；同时做为资源共</a:t>
            </a:r>
            <a:endParaRPr lang="en-US" altLang="zh-CN" sz="1600" b="1" dirty="0" smtClean="0">
              <a:solidFill>
                <a:schemeClr val="tx1">
                  <a:lumMod val="50000"/>
                  <a:lumOff val="50000"/>
                </a:schemeClr>
              </a:solidFill>
              <a:latin typeface="Calibri Light" panose="020F0302020204030204" pitchFamily="34" charset="0"/>
            </a:endParaRPr>
          </a:p>
          <a:p>
            <a:pPr algn="just" fontAlgn="auto">
              <a:lnSpc>
                <a:spcPct val="150000"/>
              </a:lnSpc>
            </a:pPr>
            <a:r>
              <a:rPr lang="zh-CN" altLang="en-US" sz="1600" b="1" dirty="0" smtClean="0">
                <a:solidFill>
                  <a:schemeClr val="tx1">
                    <a:lumMod val="50000"/>
                    <a:lumOff val="50000"/>
                  </a:schemeClr>
                </a:solidFill>
                <a:latin typeface="Calibri Light" panose="020F0302020204030204" pitchFamily="34" charset="0"/>
              </a:rPr>
              <a:t>享纳入到大数据里，共其它酒店直接调取。</a:t>
            </a:r>
          </a:p>
          <a:p>
            <a:pPr algn="just" fontAlgn="auto">
              <a:lnSpc>
                <a:spcPct val="150000"/>
              </a:lnSpc>
            </a:pPr>
            <a:endParaRPr lang="zh-CN" altLang="en-US" b="1" dirty="0">
              <a:solidFill>
                <a:srgbClr val="3A3A3A"/>
              </a:solidFill>
              <a:latin typeface="Calibri Light" panose="020F0302020204030204" pitchFamily="34" charset="0"/>
            </a:endParaRPr>
          </a:p>
        </p:txBody>
      </p:sp>
      <p:pic>
        <p:nvPicPr>
          <p:cNvPr id="13" name="Picture 1" descr="C:\Users\ADMINI~1\AppData\Local\Temp\WeChat Files\e416dfc9827ef92f115bc11984cd0fc.png"/>
          <p:cNvPicPr>
            <a:picLocks noChangeAspect="1" noChangeArrowheads="1"/>
          </p:cNvPicPr>
          <p:nvPr/>
        </p:nvPicPr>
        <p:blipFill>
          <a:blip r:embed="rId3" cstate="print"/>
          <a:srcRect/>
          <a:stretch>
            <a:fillRect/>
          </a:stretch>
        </p:blipFill>
        <p:spPr bwMode="auto">
          <a:xfrm>
            <a:off x="0" y="3776467"/>
            <a:ext cx="12192000" cy="4395216"/>
          </a:xfrm>
          <a:prstGeom prst="rect">
            <a:avLst/>
          </a:prstGeom>
          <a:noFill/>
        </p:spPr>
      </p:pic>
    </p:spTree>
    <p:extLst>
      <p:ext uri="{BB962C8B-B14F-4D97-AF65-F5344CB8AC3E}">
        <p14:creationId xmlns:p14="http://schemas.microsoft.com/office/powerpoint/2010/main" val="431440386"/>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61909" y="1442736"/>
            <a:ext cx="3516158" cy="830997"/>
          </a:xfrm>
          <a:prstGeom prst="rect">
            <a:avLst/>
          </a:prstGeom>
        </p:spPr>
        <p:txBody>
          <a:bodyPr wrap="square">
            <a:spAutoFit/>
          </a:bodyPr>
          <a:lstStyle/>
          <a:p>
            <a:r>
              <a:rPr lang="zh-CN" altLang="en-US" sz="4800" b="1" dirty="0" smtClean="0">
                <a:solidFill>
                  <a:schemeClr val="tx1">
                    <a:lumMod val="50000"/>
                    <a:lumOff val="50000"/>
                  </a:schemeClr>
                </a:solidFill>
              </a:rPr>
              <a:t>临时工管理</a:t>
            </a:r>
            <a:endParaRPr lang="zh-CN" altLang="en-US" sz="4800" b="1" dirty="0">
              <a:solidFill>
                <a:schemeClr val="tx1">
                  <a:lumMod val="50000"/>
                  <a:lumOff val="50000"/>
                </a:schemeClr>
              </a:solidFill>
            </a:endParaRPr>
          </a:p>
        </p:txBody>
      </p:sp>
      <p:sp>
        <p:nvSpPr>
          <p:cNvPr id="3" name="矩形 2"/>
          <p:cNvSpPr/>
          <p:nvPr/>
        </p:nvSpPr>
        <p:spPr>
          <a:xfrm>
            <a:off x="7433192" y="2468845"/>
            <a:ext cx="3082408" cy="1304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0800000">
            <a:off x="7763934" y="2539104"/>
            <a:ext cx="417511" cy="35992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3"/>
          <p:cNvSpPr txBox="1"/>
          <p:nvPr/>
        </p:nvSpPr>
        <p:spPr>
          <a:xfrm>
            <a:off x="7207000" y="3374001"/>
            <a:ext cx="4102659" cy="2539157"/>
          </a:xfrm>
          <a:prstGeom prst="rect">
            <a:avLst/>
          </a:prstGeom>
          <a:noFill/>
        </p:spPr>
        <p:txBody>
          <a:bodyPr wrap="square" rtlCol="0">
            <a:spAutoFit/>
          </a:bodyPr>
          <a:lstStyle/>
          <a:p>
            <a:pPr algn="just" fontAlgn="auto">
              <a:lnSpc>
                <a:spcPct val="150000"/>
              </a:lnSpc>
            </a:pPr>
            <a:r>
              <a:rPr lang="zh-CN" altLang="en-US" b="1" dirty="0" smtClean="0">
                <a:solidFill>
                  <a:schemeClr val="tx1">
                    <a:lumMod val="75000"/>
                    <a:lumOff val="25000"/>
                  </a:schemeClr>
                </a:solidFill>
                <a:latin typeface="Calibri Light" panose="020F0302020204030204" pitchFamily="34" charset="0"/>
              </a:rPr>
              <a:t>临</a:t>
            </a:r>
            <a:r>
              <a:rPr lang="zh-CN" altLang="en-US" sz="1600" b="1" dirty="0" smtClean="0">
                <a:solidFill>
                  <a:schemeClr val="tx1">
                    <a:lumMod val="75000"/>
                    <a:lumOff val="25000"/>
                  </a:schemeClr>
                </a:solidFill>
                <a:latin typeface="Calibri Light" panose="020F0302020204030204" pitchFamily="34" charset="0"/>
              </a:rPr>
              <a:t>时花名册</a:t>
            </a:r>
            <a:endParaRPr lang="en-US" altLang="zh-CN" sz="1600" b="1" dirty="0" smtClean="0">
              <a:solidFill>
                <a:schemeClr val="tx1">
                  <a:lumMod val="75000"/>
                  <a:lumOff val="25000"/>
                </a:schemeClr>
              </a:solidFill>
              <a:latin typeface="Calibri Light" panose="020F0302020204030204" pitchFamily="34" charset="0"/>
            </a:endParaRPr>
          </a:p>
          <a:p>
            <a:pPr algn="just" fontAlgn="auto">
              <a:lnSpc>
                <a:spcPct val="150000"/>
              </a:lnSpc>
            </a:pPr>
            <a:r>
              <a:rPr lang="zh-CN" altLang="en-US" sz="1400" b="1" dirty="0" smtClean="0">
                <a:solidFill>
                  <a:schemeClr val="bg1">
                    <a:lumMod val="50000"/>
                  </a:schemeClr>
                </a:solidFill>
                <a:latin typeface="Calibri Light" panose="020F0302020204030204" pitchFamily="34" charset="0"/>
              </a:rPr>
              <a:t>临时工</a:t>
            </a:r>
            <a:r>
              <a:rPr lang="en-US" altLang="zh-CN" sz="1400" b="1" dirty="0" err="1" smtClean="0">
                <a:solidFill>
                  <a:schemeClr val="bg1">
                    <a:lumMod val="50000"/>
                  </a:schemeClr>
                </a:solidFill>
                <a:latin typeface="Calibri Light" panose="020F0302020204030204" pitchFamily="34" charset="0"/>
              </a:rPr>
              <a:t>所有信息</a:t>
            </a:r>
            <a:r>
              <a:rPr lang="zh-CN" altLang="en-US" sz="1400" b="1" dirty="0" smtClean="0">
                <a:solidFill>
                  <a:schemeClr val="bg1">
                    <a:lumMod val="50000"/>
                  </a:schemeClr>
                </a:solidFill>
                <a:latin typeface="Calibri Light" panose="020F0302020204030204" pitchFamily="34" charset="0"/>
              </a:rPr>
              <a:t>可一键或批量导入人员信息</a:t>
            </a:r>
            <a:r>
              <a:rPr lang="en-US" altLang="zh-CN" sz="1400" b="1" dirty="0" smtClean="0">
                <a:solidFill>
                  <a:schemeClr val="bg1">
                    <a:lumMod val="50000"/>
                  </a:schemeClr>
                </a:solidFill>
                <a:latin typeface="Calibri Light" panose="020F0302020204030204" pitchFamily="34" charset="0"/>
              </a:rPr>
              <a:t>，</a:t>
            </a:r>
            <a:r>
              <a:rPr lang="en-US" altLang="zh-CN" sz="1400" b="1" dirty="0" err="1" smtClean="0">
                <a:solidFill>
                  <a:schemeClr val="bg1">
                    <a:lumMod val="50000"/>
                  </a:schemeClr>
                </a:solidFill>
                <a:latin typeface="Calibri Light" panose="020F0302020204030204" pitchFamily="34" charset="0"/>
              </a:rPr>
              <a:t>列表展示</a:t>
            </a:r>
            <a:r>
              <a:rPr lang="zh-CN" altLang="en-US" sz="1400" b="1" dirty="0" smtClean="0">
                <a:solidFill>
                  <a:schemeClr val="bg1">
                    <a:lumMod val="50000"/>
                  </a:schemeClr>
                </a:solidFill>
                <a:latin typeface="Calibri Light" panose="020F0302020204030204" pitchFamily="34" charset="0"/>
              </a:rPr>
              <a:t>，多条件查询</a:t>
            </a:r>
            <a:r>
              <a:rPr lang="en-US" altLang="zh-CN" sz="1400" b="1" dirty="0" smtClean="0">
                <a:solidFill>
                  <a:schemeClr val="bg1">
                    <a:lumMod val="50000"/>
                  </a:schemeClr>
                </a:solidFill>
                <a:latin typeface="Calibri Light" panose="020F0302020204030204" pitchFamily="34" charset="0"/>
              </a:rPr>
              <a:t>；</a:t>
            </a:r>
            <a:endParaRPr lang="en-US" altLang="zh-CN" sz="1400" b="1" dirty="0">
              <a:solidFill>
                <a:schemeClr val="bg1">
                  <a:lumMod val="50000"/>
                </a:schemeClr>
              </a:solidFill>
              <a:latin typeface="Calibri Light" panose="020F0302020204030204" pitchFamily="34" charset="0"/>
            </a:endParaRPr>
          </a:p>
          <a:p>
            <a:pPr algn="just" fontAlgn="auto">
              <a:lnSpc>
                <a:spcPct val="150000"/>
              </a:lnSpc>
            </a:pPr>
            <a:r>
              <a:rPr lang="zh-CN" altLang="en-US" b="1" dirty="0" smtClean="0">
                <a:solidFill>
                  <a:schemeClr val="tx1">
                    <a:lumMod val="75000"/>
                    <a:lumOff val="25000"/>
                  </a:schemeClr>
                </a:solidFill>
                <a:latin typeface="Calibri Light" panose="020F0302020204030204" pitchFamily="34" charset="0"/>
              </a:rPr>
              <a:t>价</a:t>
            </a:r>
            <a:r>
              <a:rPr lang="zh-CN" altLang="en-US" b="1" dirty="0">
                <a:solidFill>
                  <a:schemeClr val="tx1">
                    <a:lumMod val="75000"/>
                    <a:lumOff val="25000"/>
                  </a:schemeClr>
                </a:solidFill>
                <a:latin typeface="Calibri Light" panose="020F0302020204030204" pitchFamily="34" charset="0"/>
              </a:rPr>
              <a:t>值</a:t>
            </a:r>
            <a:r>
              <a:rPr lang="zh-CN" altLang="en-US" b="1" dirty="0" smtClean="0">
                <a:solidFill>
                  <a:schemeClr val="tx1">
                    <a:lumMod val="75000"/>
                    <a:lumOff val="25000"/>
                  </a:schemeClr>
                </a:solidFill>
                <a:latin typeface="Calibri Light" panose="020F0302020204030204" pitchFamily="34" charset="0"/>
              </a:rPr>
              <a:t>点</a:t>
            </a:r>
            <a:endParaRPr lang="en-US" altLang="zh-CN" b="1" dirty="0" smtClean="0">
              <a:solidFill>
                <a:schemeClr val="tx1">
                  <a:lumMod val="75000"/>
                  <a:lumOff val="25000"/>
                </a:schemeClr>
              </a:solidFill>
              <a:latin typeface="Calibri Light" panose="020F0302020204030204" pitchFamily="34" charset="0"/>
            </a:endParaRPr>
          </a:p>
          <a:p>
            <a:pPr algn="just" fontAlgn="auto">
              <a:lnSpc>
                <a:spcPct val="150000"/>
              </a:lnSpc>
            </a:pPr>
            <a:r>
              <a:rPr lang="zh-CN" altLang="en-US" sz="1400" b="1" dirty="0" smtClean="0">
                <a:solidFill>
                  <a:schemeClr val="bg1">
                    <a:lumMod val="50000"/>
                  </a:schemeClr>
                </a:solidFill>
                <a:latin typeface="Calibri Light" panose="020F0302020204030204" pitchFamily="34" charset="0"/>
              </a:rPr>
              <a:t>维</a:t>
            </a:r>
            <a:r>
              <a:rPr lang="zh-CN" altLang="en-US" sz="1400" b="1" dirty="0">
                <a:solidFill>
                  <a:schemeClr val="bg1">
                    <a:lumMod val="50000"/>
                  </a:schemeClr>
                </a:solidFill>
                <a:latin typeface="Calibri Light" panose="020F0302020204030204" pitchFamily="34" charset="0"/>
              </a:rPr>
              <a:t>护已审批通过的活动下的临时工人员，在考勤打卡时自动识别作业人员来访目的，用于记录本次打卡考勤。</a:t>
            </a:r>
            <a:endParaRPr lang="zh-CN" sz="1400" b="1" dirty="0">
              <a:solidFill>
                <a:schemeClr val="bg1">
                  <a:lumMod val="50000"/>
                </a:schemeClr>
              </a:solidFill>
              <a:latin typeface="Calibri Light" panose="020F0302020204030204" pitchFamily="34" charset="0"/>
            </a:endParaRPr>
          </a:p>
        </p:txBody>
      </p:sp>
      <p:pic>
        <p:nvPicPr>
          <p:cNvPr id="4099" name="Picture 3" descr="C:\Users\Administrator\Desktop\d0fae06558bc31a44266760f0fb7004.jpg"/>
          <p:cNvPicPr>
            <a:picLocks noChangeAspect="1" noChangeArrowheads="1"/>
          </p:cNvPicPr>
          <p:nvPr/>
        </p:nvPicPr>
        <p:blipFill>
          <a:blip r:embed="rId2" cstate="print"/>
          <a:srcRect/>
          <a:stretch>
            <a:fillRect/>
          </a:stretch>
        </p:blipFill>
        <p:spPr bwMode="auto">
          <a:xfrm>
            <a:off x="238125" y="1485900"/>
            <a:ext cx="6480820" cy="3926140"/>
          </a:xfrm>
          <a:prstGeom prst="rect">
            <a:avLst/>
          </a:prstGeom>
          <a:noFill/>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2996</TotalTime>
  <Words>1456</Words>
  <Application>Microsoft Office PowerPoint</Application>
  <PresentationFormat>自定义</PresentationFormat>
  <Paragraphs>174</Paragraphs>
  <Slides>25</Slides>
  <Notes>18</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Franky</cp:lastModifiedBy>
  <cp:revision>316</cp:revision>
  <dcterms:created xsi:type="dcterms:W3CDTF">2017-04-07T02:46:50Z</dcterms:created>
  <dcterms:modified xsi:type="dcterms:W3CDTF">2018-11-22T03:07:42Z</dcterms:modified>
</cp:coreProperties>
</file>